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327" r:id="rId3"/>
    <p:sldId id="264" r:id="rId4"/>
    <p:sldId id="265" r:id="rId5"/>
    <p:sldId id="266" r:id="rId6"/>
    <p:sldId id="267" r:id="rId7"/>
    <p:sldId id="268" r:id="rId8"/>
    <p:sldId id="269" r:id="rId9"/>
    <p:sldId id="270" r:id="rId10"/>
    <p:sldId id="271" r:id="rId11"/>
    <p:sldId id="272" r:id="rId12"/>
    <p:sldId id="273" r:id="rId13"/>
    <p:sldId id="274" r:id="rId14"/>
    <p:sldId id="275" r:id="rId15"/>
    <p:sldId id="276" r:id="rId16"/>
    <p:sldId id="277" r:id="rId17"/>
    <p:sldId id="278" r:id="rId18"/>
    <p:sldId id="260"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5" r:id="rId56"/>
    <p:sldId id="316" r:id="rId57"/>
    <p:sldId id="317" r:id="rId58"/>
    <p:sldId id="318" r:id="rId59"/>
    <p:sldId id="320" r:id="rId60"/>
    <p:sldId id="319" r:id="rId61"/>
    <p:sldId id="321" r:id="rId62"/>
    <p:sldId id="322" r:id="rId63"/>
    <p:sldId id="323" r:id="rId64"/>
    <p:sldId id="326" r:id="rId65"/>
    <p:sldId id="259"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57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1" d="100"/>
          <a:sy n="101" d="100"/>
        </p:scale>
        <p:origin x="912"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95DD4-80D8-2B51-97B4-3B800B6EB12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24A0E42-EA8C-DD5C-1A8F-CA17BB2B1E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38536185-3A61-94F8-05E1-58D3D3A3827E}"/>
              </a:ext>
            </a:extLst>
          </p:cNvPr>
          <p:cNvSpPr>
            <a:spLocks noGrp="1"/>
          </p:cNvSpPr>
          <p:nvPr>
            <p:ph type="dt" sz="half" idx="10"/>
          </p:nvPr>
        </p:nvSpPr>
        <p:spPr/>
        <p:txBody>
          <a:bodyPr/>
          <a:lstStyle/>
          <a:p>
            <a:fld id="{E75D6A5C-6E57-46E8-86E8-E42915F2458A}" type="datetimeFigureOut">
              <a:rPr lang="en-GB" smtClean="0"/>
              <a:t>28/03/2025</a:t>
            </a:fld>
            <a:endParaRPr lang="en-GB"/>
          </a:p>
        </p:txBody>
      </p:sp>
      <p:sp>
        <p:nvSpPr>
          <p:cNvPr id="5" name="Footer Placeholder 4">
            <a:extLst>
              <a:ext uri="{FF2B5EF4-FFF2-40B4-BE49-F238E27FC236}">
                <a16:creationId xmlns:a16="http://schemas.microsoft.com/office/drawing/2014/main" id="{A682815F-3433-DB5F-774E-FCF330B479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A7FB723-7852-547C-C4E5-9D388DEAAE1B}"/>
              </a:ext>
            </a:extLst>
          </p:cNvPr>
          <p:cNvSpPr>
            <a:spLocks noGrp="1"/>
          </p:cNvSpPr>
          <p:nvPr>
            <p:ph type="sldNum" sz="quarter" idx="12"/>
          </p:nvPr>
        </p:nvSpPr>
        <p:spPr/>
        <p:txBody>
          <a:bodyPr/>
          <a:lstStyle/>
          <a:p>
            <a:fld id="{15BFE235-A8C8-46B4-8D78-1BAAAD95CF37}" type="slidenum">
              <a:rPr lang="en-GB" smtClean="0"/>
              <a:t>‹#›</a:t>
            </a:fld>
            <a:endParaRPr lang="en-GB"/>
          </a:p>
        </p:txBody>
      </p:sp>
    </p:spTree>
    <p:extLst>
      <p:ext uri="{BB962C8B-B14F-4D97-AF65-F5344CB8AC3E}">
        <p14:creationId xmlns:p14="http://schemas.microsoft.com/office/powerpoint/2010/main" val="3125276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89B00-D70F-4CDC-0328-6A6A1E43349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027A74E-6A90-6D52-43DB-239FB6AF822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A5C54BB-76FD-2229-D476-105D2B5616AE}"/>
              </a:ext>
            </a:extLst>
          </p:cNvPr>
          <p:cNvSpPr>
            <a:spLocks noGrp="1"/>
          </p:cNvSpPr>
          <p:nvPr>
            <p:ph type="dt" sz="half" idx="10"/>
          </p:nvPr>
        </p:nvSpPr>
        <p:spPr/>
        <p:txBody>
          <a:bodyPr/>
          <a:lstStyle/>
          <a:p>
            <a:fld id="{E75D6A5C-6E57-46E8-86E8-E42915F2458A}" type="datetimeFigureOut">
              <a:rPr lang="en-GB" smtClean="0"/>
              <a:t>28/03/2025</a:t>
            </a:fld>
            <a:endParaRPr lang="en-GB"/>
          </a:p>
        </p:txBody>
      </p:sp>
      <p:sp>
        <p:nvSpPr>
          <p:cNvPr id="5" name="Footer Placeholder 4">
            <a:extLst>
              <a:ext uri="{FF2B5EF4-FFF2-40B4-BE49-F238E27FC236}">
                <a16:creationId xmlns:a16="http://schemas.microsoft.com/office/drawing/2014/main" id="{E60B216D-E714-EB0E-5D8A-1F6ADF36EC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518C13-76A9-DC74-000C-A69086ECC4CF}"/>
              </a:ext>
            </a:extLst>
          </p:cNvPr>
          <p:cNvSpPr>
            <a:spLocks noGrp="1"/>
          </p:cNvSpPr>
          <p:nvPr>
            <p:ph type="sldNum" sz="quarter" idx="12"/>
          </p:nvPr>
        </p:nvSpPr>
        <p:spPr/>
        <p:txBody>
          <a:bodyPr/>
          <a:lstStyle/>
          <a:p>
            <a:fld id="{15BFE235-A8C8-46B4-8D78-1BAAAD95CF37}" type="slidenum">
              <a:rPr lang="en-GB" smtClean="0"/>
              <a:t>‹#›</a:t>
            </a:fld>
            <a:endParaRPr lang="en-GB"/>
          </a:p>
        </p:txBody>
      </p:sp>
    </p:spTree>
    <p:extLst>
      <p:ext uri="{BB962C8B-B14F-4D97-AF65-F5344CB8AC3E}">
        <p14:creationId xmlns:p14="http://schemas.microsoft.com/office/powerpoint/2010/main" val="323366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53774A-30DB-9688-1182-ACBE21B7397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EE52C60-74A3-6A34-257A-22AEF30E70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F680D8D-9D6A-2719-D303-B573A4FA876C}"/>
              </a:ext>
            </a:extLst>
          </p:cNvPr>
          <p:cNvSpPr>
            <a:spLocks noGrp="1"/>
          </p:cNvSpPr>
          <p:nvPr>
            <p:ph type="dt" sz="half" idx="10"/>
          </p:nvPr>
        </p:nvSpPr>
        <p:spPr/>
        <p:txBody>
          <a:bodyPr/>
          <a:lstStyle/>
          <a:p>
            <a:fld id="{E75D6A5C-6E57-46E8-86E8-E42915F2458A}" type="datetimeFigureOut">
              <a:rPr lang="en-GB" smtClean="0"/>
              <a:t>28/03/2025</a:t>
            </a:fld>
            <a:endParaRPr lang="en-GB"/>
          </a:p>
        </p:txBody>
      </p:sp>
      <p:sp>
        <p:nvSpPr>
          <p:cNvPr id="5" name="Footer Placeholder 4">
            <a:extLst>
              <a:ext uri="{FF2B5EF4-FFF2-40B4-BE49-F238E27FC236}">
                <a16:creationId xmlns:a16="http://schemas.microsoft.com/office/drawing/2014/main" id="{CDE3F35E-7403-4571-16A2-E45F4532CEE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C27B9C8-F57E-3B6F-E5DF-BDBB18A585E0}"/>
              </a:ext>
            </a:extLst>
          </p:cNvPr>
          <p:cNvSpPr>
            <a:spLocks noGrp="1"/>
          </p:cNvSpPr>
          <p:nvPr>
            <p:ph type="sldNum" sz="quarter" idx="12"/>
          </p:nvPr>
        </p:nvSpPr>
        <p:spPr/>
        <p:txBody>
          <a:bodyPr/>
          <a:lstStyle/>
          <a:p>
            <a:fld id="{15BFE235-A8C8-46B4-8D78-1BAAAD95CF37}" type="slidenum">
              <a:rPr lang="en-GB" smtClean="0"/>
              <a:t>‹#›</a:t>
            </a:fld>
            <a:endParaRPr lang="en-GB"/>
          </a:p>
        </p:txBody>
      </p:sp>
    </p:spTree>
    <p:extLst>
      <p:ext uri="{BB962C8B-B14F-4D97-AF65-F5344CB8AC3E}">
        <p14:creationId xmlns:p14="http://schemas.microsoft.com/office/powerpoint/2010/main" val="13538033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0D54C-5BF5-1F3B-7A82-D90C0131C80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9E625BE-D0B9-C48C-32AD-5F9B6D76AA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52369EB-9056-56B1-97EC-4FB20D8BCE1F}"/>
              </a:ext>
            </a:extLst>
          </p:cNvPr>
          <p:cNvSpPr>
            <a:spLocks noGrp="1"/>
          </p:cNvSpPr>
          <p:nvPr>
            <p:ph type="dt" sz="half" idx="10"/>
          </p:nvPr>
        </p:nvSpPr>
        <p:spPr/>
        <p:txBody>
          <a:bodyPr/>
          <a:lstStyle/>
          <a:p>
            <a:fld id="{E75D6A5C-6E57-46E8-86E8-E42915F2458A}" type="datetimeFigureOut">
              <a:rPr lang="en-GB" smtClean="0"/>
              <a:t>28/03/2025</a:t>
            </a:fld>
            <a:endParaRPr lang="en-GB"/>
          </a:p>
        </p:txBody>
      </p:sp>
      <p:sp>
        <p:nvSpPr>
          <p:cNvPr id="5" name="Footer Placeholder 4">
            <a:extLst>
              <a:ext uri="{FF2B5EF4-FFF2-40B4-BE49-F238E27FC236}">
                <a16:creationId xmlns:a16="http://schemas.microsoft.com/office/drawing/2014/main" id="{1718FDBF-C481-2D91-C403-1C4B9820D53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B556C7-4B83-0E37-4EE0-F1E35CBB7F00}"/>
              </a:ext>
            </a:extLst>
          </p:cNvPr>
          <p:cNvSpPr>
            <a:spLocks noGrp="1"/>
          </p:cNvSpPr>
          <p:nvPr>
            <p:ph type="sldNum" sz="quarter" idx="12"/>
          </p:nvPr>
        </p:nvSpPr>
        <p:spPr/>
        <p:txBody>
          <a:bodyPr/>
          <a:lstStyle/>
          <a:p>
            <a:fld id="{15BFE235-A8C8-46B4-8D78-1BAAAD95CF37}" type="slidenum">
              <a:rPr lang="en-GB" smtClean="0"/>
              <a:t>‹#›</a:t>
            </a:fld>
            <a:endParaRPr lang="en-GB"/>
          </a:p>
        </p:txBody>
      </p:sp>
    </p:spTree>
    <p:extLst>
      <p:ext uri="{BB962C8B-B14F-4D97-AF65-F5344CB8AC3E}">
        <p14:creationId xmlns:p14="http://schemas.microsoft.com/office/powerpoint/2010/main" val="1431837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1789D-454F-FE7A-1E4A-66B5335ADA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FB9B74A-1BE9-6403-B7EA-55A55EDDBD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05FD75-1994-B2AB-FAD4-47AA3807C159}"/>
              </a:ext>
            </a:extLst>
          </p:cNvPr>
          <p:cNvSpPr>
            <a:spLocks noGrp="1"/>
          </p:cNvSpPr>
          <p:nvPr>
            <p:ph type="dt" sz="half" idx="10"/>
          </p:nvPr>
        </p:nvSpPr>
        <p:spPr/>
        <p:txBody>
          <a:bodyPr/>
          <a:lstStyle/>
          <a:p>
            <a:fld id="{E75D6A5C-6E57-46E8-86E8-E42915F2458A}" type="datetimeFigureOut">
              <a:rPr lang="en-GB" smtClean="0"/>
              <a:t>28/03/2025</a:t>
            </a:fld>
            <a:endParaRPr lang="en-GB"/>
          </a:p>
        </p:txBody>
      </p:sp>
      <p:sp>
        <p:nvSpPr>
          <p:cNvPr id="5" name="Footer Placeholder 4">
            <a:extLst>
              <a:ext uri="{FF2B5EF4-FFF2-40B4-BE49-F238E27FC236}">
                <a16:creationId xmlns:a16="http://schemas.microsoft.com/office/drawing/2014/main" id="{000DD883-3C6B-D1D5-396E-2FA0463EFC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DA34BC-F02B-695E-C421-327E53822B4A}"/>
              </a:ext>
            </a:extLst>
          </p:cNvPr>
          <p:cNvSpPr>
            <a:spLocks noGrp="1"/>
          </p:cNvSpPr>
          <p:nvPr>
            <p:ph type="sldNum" sz="quarter" idx="12"/>
          </p:nvPr>
        </p:nvSpPr>
        <p:spPr/>
        <p:txBody>
          <a:bodyPr/>
          <a:lstStyle/>
          <a:p>
            <a:fld id="{15BFE235-A8C8-46B4-8D78-1BAAAD95CF37}" type="slidenum">
              <a:rPr lang="en-GB" smtClean="0"/>
              <a:t>‹#›</a:t>
            </a:fld>
            <a:endParaRPr lang="en-GB"/>
          </a:p>
        </p:txBody>
      </p:sp>
    </p:spTree>
    <p:extLst>
      <p:ext uri="{BB962C8B-B14F-4D97-AF65-F5344CB8AC3E}">
        <p14:creationId xmlns:p14="http://schemas.microsoft.com/office/powerpoint/2010/main" val="3839216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DDE9-3317-0B5B-025B-941F09D75B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538DF0-1EA8-CB1F-34F6-302AF2BE38A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8A0206B-F0E5-6AF9-B9CE-DA1AAB59E1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07F3124-7DBB-65A5-5CBF-9AEE630023E5}"/>
              </a:ext>
            </a:extLst>
          </p:cNvPr>
          <p:cNvSpPr>
            <a:spLocks noGrp="1"/>
          </p:cNvSpPr>
          <p:nvPr>
            <p:ph type="dt" sz="half" idx="10"/>
          </p:nvPr>
        </p:nvSpPr>
        <p:spPr/>
        <p:txBody>
          <a:bodyPr/>
          <a:lstStyle/>
          <a:p>
            <a:fld id="{E75D6A5C-6E57-46E8-86E8-E42915F2458A}" type="datetimeFigureOut">
              <a:rPr lang="en-GB" smtClean="0"/>
              <a:t>28/03/2025</a:t>
            </a:fld>
            <a:endParaRPr lang="en-GB"/>
          </a:p>
        </p:txBody>
      </p:sp>
      <p:sp>
        <p:nvSpPr>
          <p:cNvPr id="6" name="Footer Placeholder 5">
            <a:extLst>
              <a:ext uri="{FF2B5EF4-FFF2-40B4-BE49-F238E27FC236}">
                <a16:creationId xmlns:a16="http://schemas.microsoft.com/office/drawing/2014/main" id="{FD517B85-5CDA-4A8E-A9F6-0400AE57CBE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7947A99-D540-B0C1-F330-0ECC971D2928}"/>
              </a:ext>
            </a:extLst>
          </p:cNvPr>
          <p:cNvSpPr>
            <a:spLocks noGrp="1"/>
          </p:cNvSpPr>
          <p:nvPr>
            <p:ph type="sldNum" sz="quarter" idx="12"/>
          </p:nvPr>
        </p:nvSpPr>
        <p:spPr/>
        <p:txBody>
          <a:bodyPr/>
          <a:lstStyle/>
          <a:p>
            <a:fld id="{15BFE235-A8C8-46B4-8D78-1BAAAD95CF37}" type="slidenum">
              <a:rPr lang="en-GB" smtClean="0"/>
              <a:t>‹#›</a:t>
            </a:fld>
            <a:endParaRPr lang="en-GB"/>
          </a:p>
        </p:txBody>
      </p:sp>
    </p:spTree>
    <p:extLst>
      <p:ext uri="{BB962C8B-B14F-4D97-AF65-F5344CB8AC3E}">
        <p14:creationId xmlns:p14="http://schemas.microsoft.com/office/powerpoint/2010/main" val="3855908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70AF4-6226-6C48-C338-598D1FA5D3B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CA0723A-2549-CE5B-C9BE-C9CD784AE7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EE5840-C4C3-F919-17A9-74F6A76256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5EB7076-2E8F-C592-E9D9-7DA2120AAD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DF93CF1-BEFA-4DE6-49AD-74D94E87F57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D36F0AC-81DC-480A-9056-BBCE5600BA21}"/>
              </a:ext>
            </a:extLst>
          </p:cNvPr>
          <p:cNvSpPr>
            <a:spLocks noGrp="1"/>
          </p:cNvSpPr>
          <p:nvPr>
            <p:ph type="dt" sz="half" idx="10"/>
          </p:nvPr>
        </p:nvSpPr>
        <p:spPr/>
        <p:txBody>
          <a:bodyPr/>
          <a:lstStyle/>
          <a:p>
            <a:fld id="{E75D6A5C-6E57-46E8-86E8-E42915F2458A}" type="datetimeFigureOut">
              <a:rPr lang="en-GB" smtClean="0"/>
              <a:t>28/03/2025</a:t>
            </a:fld>
            <a:endParaRPr lang="en-GB"/>
          </a:p>
        </p:txBody>
      </p:sp>
      <p:sp>
        <p:nvSpPr>
          <p:cNvPr id="8" name="Footer Placeholder 7">
            <a:extLst>
              <a:ext uri="{FF2B5EF4-FFF2-40B4-BE49-F238E27FC236}">
                <a16:creationId xmlns:a16="http://schemas.microsoft.com/office/drawing/2014/main" id="{57717D7D-D27E-5237-8923-23F3380E88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0F105AB-E68B-0FDD-0A26-210F42E444DD}"/>
              </a:ext>
            </a:extLst>
          </p:cNvPr>
          <p:cNvSpPr>
            <a:spLocks noGrp="1"/>
          </p:cNvSpPr>
          <p:nvPr>
            <p:ph type="sldNum" sz="quarter" idx="12"/>
          </p:nvPr>
        </p:nvSpPr>
        <p:spPr/>
        <p:txBody>
          <a:bodyPr/>
          <a:lstStyle/>
          <a:p>
            <a:fld id="{15BFE235-A8C8-46B4-8D78-1BAAAD95CF37}" type="slidenum">
              <a:rPr lang="en-GB" smtClean="0"/>
              <a:t>‹#›</a:t>
            </a:fld>
            <a:endParaRPr lang="en-GB"/>
          </a:p>
        </p:txBody>
      </p:sp>
    </p:spTree>
    <p:extLst>
      <p:ext uri="{BB962C8B-B14F-4D97-AF65-F5344CB8AC3E}">
        <p14:creationId xmlns:p14="http://schemas.microsoft.com/office/powerpoint/2010/main" val="3138912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7D2FA2-F11F-B395-F4C1-7E34C1B3A6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E61413D-C2D6-202D-E5D7-20889B04E84A}"/>
              </a:ext>
            </a:extLst>
          </p:cNvPr>
          <p:cNvSpPr>
            <a:spLocks noGrp="1"/>
          </p:cNvSpPr>
          <p:nvPr>
            <p:ph type="dt" sz="half" idx="10"/>
          </p:nvPr>
        </p:nvSpPr>
        <p:spPr/>
        <p:txBody>
          <a:bodyPr/>
          <a:lstStyle/>
          <a:p>
            <a:fld id="{E75D6A5C-6E57-46E8-86E8-E42915F2458A}" type="datetimeFigureOut">
              <a:rPr lang="en-GB" smtClean="0"/>
              <a:t>28/03/2025</a:t>
            </a:fld>
            <a:endParaRPr lang="en-GB"/>
          </a:p>
        </p:txBody>
      </p:sp>
      <p:sp>
        <p:nvSpPr>
          <p:cNvPr id="4" name="Footer Placeholder 3">
            <a:extLst>
              <a:ext uri="{FF2B5EF4-FFF2-40B4-BE49-F238E27FC236}">
                <a16:creationId xmlns:a16="http://schemas.microsoft.com/office/drawing/2014/main" id="{DDE5552A-BDDC-8E92-981C-228532CBAD6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187D993-5453-6C33-850D-157BFD7ED153}"/>
              </a:ext>
            </a:extLst>
          </p:cNvPr>
          <p:cNvSpPr>
            <a:spLocks noGrp="1"/>
          </p:cNvSpPr>
          <p:nvPr>
            <p:ph type="sldNum" sz="quarter" idx="12"/>
          </p:nvPr>
        </p:nvSpPr>
        <p:spPr/>
        <p:txBody>
          <a:bodyPr/>
          <a:lstStyle/>
          <a:p>
            <a:fld id="{15BFE235-A8C8-46B4-8D78-1BAAAD95CF37}" type="slidenum">
              <a:rPr lang="en-GB" smtClean="0"/>
              <a:t>‹#›</a:t>
            </a:fld>
            <a:endParaRPr lang="en-GB"/>
          </a:p>
        </p:txBody>
      </p:sp>
    </p:spTree>
    <p:extLst>
      <p:ext uri="{BB962C8B-B14F-4D97-AF65-F5344CB8AC3E}">
        <p14:creationId xmlns:p14="http://schemas.microsoft.com/office/powerpoint/2010/main" val="30290648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62B7986-312C-156D-57BE-64115F81F92B}"/>
              </a:ext>
            </a:extLst>
          </p:cNvPr>
          <p:cNvSpPr>
            <a:spLocks noGrp="1"/>
          </p:cNvSpPr>
          <p:nvPr>
            <p:ph type="dt" sz="half" idx="10"/>
          </p:nvPr>
        </p:nvSpPr>
        <p:spPr/>
        <p:txBody>
          <a:bodyPr/>
          <a:lstStyle/>
          <a:p>
            <a:fld id="{E75D6A5C-6E57-46E8-86E8-E42915F2458A}" type="datetimeFigureOut">
              <a:rPr lang="en-GB" smtClean="0"/>
              <a:t>28/03/2025</a:t>
            </a:fld>
            <a:endParaRPr lang="en-GB"/>
          </a:p>
        </p:txBody>
      </p:sp>
      <p:sp>
        <p:nvSpPr>
          <p:cNvPr id="3" name="Footer Placeholder 2">
            <a:extLst>
              <a:ext uri="{FF2B5EF4-FFF2-40B4-BE49-F238E27FC236}">
                <a16:creationId xmlns:a16="http://schemas.microsoft.com/office/drawing/2014/main" id="{42F7FE3B-AB7F-B5F9-DFD8-F8420E4ADE1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D7FA81B-EA26-4E8B-A021-E52C1DFC4EC5}"/>
              </a:ext>
            </a:extLst>
          </p:cNvPr>
          <p:cNvSpPr>
            <a:spLocks noGrp="1"/>
          </p:cNvSpPr>
          <p:nvPr>
            <p:ph type="sldNum" sz="quarter" idx="12"/>
          </p:nvPr>
        </p:nvSpPr>
        <p:spPr/>
        <p:txBody>
          <a:bodyPr/>
          <a:lstStyle/>
          <a:p>
            <a:fld id="{15BFE235-A8C8-46B4-8D78-1BAAAD95CF37}" type="slidenum">
              <a:rPr lang="en-GB" smtClean="0"/>
              <a:t>‹#›</a:t>
            </a:fld>
            <a:endParaRPr lang="en-GB"/>
          </a:p>
        </p:txBody>
      </p:sp>
    </p:spTree>
    <p:extLst>
      <p:ext uri="{BB962C8B-B14F-4D97-AF65-F5344CB8AC3E}">
        <p14:creationId xmlns:p14="http://schemas.microsoft.com/office/powerpoint/2010/main" val="356119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B52E07-85D3-82FB-30D9-6EBCBAF2F5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F97FB7F-FA1D-9323-895A-C40E7CCB99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99D8CF6-DC44-3D9F-C0FB-E872A935F1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1B4C8F-22D3-6BDF-CC59-7D536ABF8BAF}"/>
              </a:ext>
            </a:extLst>
          </p:cNvPr>
          <p:cNvSpPr>
            <a:spLocks noGrp="1"/>
          </p:cNvSpPr>
          <p:nvPr>
            <p:ph type="dt" sz="half" idx="10"/>
          </p:nvPr>
        </p:nvSpPr>
        <p:spPr/>
        <p:txBody>
          <a:bodyPr/>
          <a:lstStyle/>
          <a:p>
            <a:fld id="{E75D6A5C-6E57-46E8-86E8-E42915F2458A}" type="datetimeFigureOut">
              <a:rPr lang="en-GB" smtClean="0"/>
              <a:t>28/03/2025</a:t>
            </a:fld>
            <a:endParaRPr lang="en-GB"/>
          </a:p>
        </p:txBody>
      </p:sp>
      <p:sp>
        <p:nvSpPr>
          <p:cNvPr id="6" name="Footer Placeholder 5">
            <a:extLst>
              <a:ext uri="{FF2B5EF4-FFF2-40B4-BE49-F238E27FC236}">
                <a16:creationId xmlns:a16="http://schemas.microsoft.com/office/drawing/2014/main" id="{6D8E28D3-327C-6719-738D-926378B30AD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C07E6D-A679-9E73-9E23-CAA03071E961}"/>
              </a:ext>
            </a:extLst>
          </p:cNvPr>
          <p:cNvSpPr>
            <a:spLocks noGrp="1"/>
          </p:cNvSpPr>
          <p:nvPr>
            <p:ph type="sldNum" sz="quarter" idx="12"/>
          </p:nvPr>
        </p:nvSpPr>
        <p:spPr/>
        <p:txBody>
          <a:bodyPr/>
          <a:lstStyle/>
          <a:p>
            <a:fld id="{15BFE235-A8C8-46B4-8D78-1BAAAD95CF37}" type="slidenum">
              <a:rPr lang="en-GB" smtClean="0"/>
              <a:t>‹#›</a:t>
            </a:fld>
            <a:endParaRPr lang="en-GB"/>
          </a:p>
        </p:txBody>
      </p:sp>
    </p:spTree>
    <p:extLst>
      <p:ext uri="{BB962C8B-B14F-4D97-AF65-F5344CB8AC3E}">
        <p14:creationId xmlns:p14="http://schemas.microsoft.com/office/powerpoint/2010/main" val="34877626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24EA62-43C6-E613-404E-3852EA16332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1E35652-4549-7018-DD1B-325F012D96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FA8A8B1-0837-F778-B151-A487122ECA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885C67-A6BE-CA44-6750-C2E32E230A05}"/>
              </a:ext>
            </a:extLst>
          </p:cNvPr>
          <p:cNvSpPr>
            <a:spLocks noGrp="1"/>
          </p:cNvSpPr>
          <p:nvPr>
            <p:ph type="dt" sz="half" idx="10"/>
          </p:nvPr>
        </p:nvSpPr>
        <p:spPr/>
        <p:txBody>
          <a:bodyPr/>
          <a:lstStyle/>
          <a:p>
            <a:fld id="{E75D6A5C-6E57-46E8-86E8-E42915F2458A}" type="datetimeFigureOut">
              <a:rPr lang="en-GB" smtClean="0"/>
              <a:t>28/03/2025</a:t>
            </a:fld>
            <a:endParaRPr lang="en-GB"/>
          </a:p>
        </p:txBody>
      </p:sp>
      <p:sp>
        <p:nvSpPr>
          <p:cNvPr id="6" name="Footer Placeholder 5">
            <a:extLst>
              <a:ext uri="{FF2B5EF4-FFF2-40B4-BE49-F238E27FC236}">
                <a16:creationId xmlns:a16="http://schemas.microsoft.com/office/drawing/2014/main" id="{1BB6A962-7F0A-DAD9-5903-6C41725F5C7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D82D6E3-A996-F239-1B20-378EC1B74175}"/>
              </a:ext>
            </a:extLst>
          </p:cNvPr>
          <p:cNvSpPr>
            <a:spLocks noGrp="1"/>
          </p:cNvSpPr>
          <p:nvPr>
            <p:ph type="sldNum" sz="quarter" idx="12"/>
          </p:nvPr>
        </p:nvSpPr>
        <p:spPr/>
        <p:txBody>
          <a:bodyPr/>
          <a:lstStyle/>
          <a:p>
            <a:fld id="{15BFE235-A8C8-46B4-8D78-1BAAAD95CF37}" type="slidenum">
              <a:rPr lang="en-GB" smtClean="0"/>
              <a:t>‹#›</a:t>
            </a:fld>
            <a:endParaRPr lang="en-GB"/>
          </a:p>
        </p:txBody>
      </p:sp>
    </p:spTree>
    <p:extLst>
      <p:ext uri="{BB962C8B-B14F-4D97-AF65-F5344CB8AC3E}">
        <p14:creationId xmlns:p14="http://schemas.microsoft.com/office/powerpoint/2010/main" val="890381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FFCAE9-6C0F-04A9-5155-1F5D7450E90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D6302CF-B4CB-87BE-AFF5-5E88E49DA0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0ED748-D52A-95AD-04F0-0F58687EBC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5D6A5C-6E57-46E8-86E8-E42915F2458A}" type="datetimeFigureOut">
              <a:rPr lang="en-GB" smtClean="0"/>
              <a:t>28/03/2025</a:t>
            </a:fld>
            <a:endParaRPr lang="en-GB"/>
          </a:p>
        </p:txBody>
      </p:sp>
      <p:sp>
        <p:nvSpPr>
          <p:cNvPr id="5" name="Footer Placeholder 4">
            <a:extLst>
              <a:ext uri="{FF2B5EF4-FFF2-40B4-BE49-F238E27FC236}">
                <a16:creationId xmlns:a16="http://schemas.microsoft.com/office/drawing/2014/main" id="{508472DD-4E64-67B4-790B-16BEA631A9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ED2C807-A3C4-FFDA-E0FD-9AFC24FF3B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FE235-A8C8-46B4-8D78-1BAAAD95CF37}" type="slidenum">
              <a:rPr lang="en-GB" smtClean="0"/>
              <a:t>‹#›</a:t>
            </a:fld>
            <a:endParaRPr lang="en-GB"/>
          </a:p>
        </p:txBody>
      </p:sp>
    </p:spTree>
    <p:extLst>
      <p:ext uri="{BB962C8B-B14F-4D97-AF65-F5344CB8AC3E}">
        <p14:creationId xmlns:p14="http://schemas.microsoft.com/office/powerpoint/2010/main" val="1595171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E946033-45E7-9D6E-680C-EE2719F36DD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B7026E-B865-2FC1-9D64-8CA4C3E03E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975" y="0"/>
            <a:ext cx="2941899" cy="6858000"/>
          </a:xfrm>
          <a:prstGeom prst="rect">
            <a:avLst/>
          </a:prstGeom>
        </p:spPr>
      </p:pic>
      <p:sp>
        <p:nvSpPr>
          <p:cNvPr id="9" name="TextBox 8">
            <a:extLst>
              <a:ext uri="{FF2B5EF4-FFF2-40B4-BE49-F238E27FC236}">
                <a16:creationId xmlns:a16="http://schemas.microsoft.com/office/drawing/2014/main" id="{62FA2B86-E0C5-AF11-26F8-FCBE8F81BC6D}"/>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THE BIBLE -</a:t>
            </a:r>
          </a:p>
          <a:p>
            <a:pPr algn="ctr"/>
            <a:r>
              <a:rPr lang="en-GB" sz="1200" b="1" dirty="0">
                <a:solidFill>
                  <a:schemeClr val="bg1"/>
                </a:solidFill>
                <a:latin typeface="Malgun Gothic" panose="020B0503020000020004" pitchFamily="34" charset="-127"/>
                <a:ea typeface="Malgun Gothic" panose="020B0503020000020004" pitchFamily="34" charset="-127"/>
              </a:rPr>
              <a:t>GOD’S WRITTEN MESSAGE</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10" name="TextBox 9">
            <a:extLst>
              <a:ext uri="{FF2B5EF4-FFF2-40B4-BE49-F238E27FC236}">
                <a16:creationId xmlns:a16="http://schemas.microsoft.com/office/drawing/2014/main" id="{E323619C-15C3-FF8C-A9F1-DC6BE2591A88}"/>
              </a:ext>
            </a:extLst>
          </p:cNvPr>
          <p:cNvSpPr txBox="1"/>
          <p:nvPr/>
        </p:nvSpPr>
        <p:spPr>
          <a:xfrm>
            <a:off x="3371850" y="-114300"/>
            <a:ext cx="8820150" cy="7993466"/>
          </a:xfrm>
          <a:prstGeom prst="rect">
            <a:avLst/>
          </a:prstGeom>
          <a:noFill/>
        </p:spPr>
        <p:txBody>
          <a:bodyPr wrap="square" lIns="360000" tIns="360000" rIns="360000" bIns="180000" rtlCol="0">
            <a:spAutoFit/>
          </a:bodyPr>
          <a:lstStyle/>
          <a:p>
            <a:pPr marL="457200" indent="-457200">
              <a:buFont typeface="Arial" panose="020B0604020202020204" pitchFamily="34" charset="0"/>
              <a:buChar char="•"/>
            </a:pPr>
            <a:r>
              <a:rPr lang="en-GB" sz="2800" dirty="0">
                <a:solidFill>
                  <a:schemeClr val="bg2"/>
                </a:solidFill>
              </a:rPr>
              <a:t>As Creator of the universe, God has not abandoned it and will do with it whatever he wants</a:t>
            </a:r>
          </a:p>
          <a:p>
            <a:pPr marL="457200" indent="-457200">
              <a:buFont typeface="Arial" panose="020B0604020202020204" pitchFamily="34" charset="0"/>
              <a:buChar char="•"/>
            </a:pPr>
            <a:r>
              <a:rPr lang="en-GB" sz="2800" dirty="0">
                <a:solidFill>
                  <a:schemeClr val="bg2"/>
                </a:solidFill>
              </a:rPr>
              <a:t>Whether we reject God’s ownership of the universe (ourselves included) or just deny God’s existence, or involvement, is of no consequence: he cannot be out-manoeuvred and will certainly have his way</a:t>
            </a:r>
          </a:p>
          <a:p>
            <a:pPr marL="457200" indent="-457200">
              <a:buFont typeface="Arial" panose="020B0604020202020204" pitchFamily="34" charset="0"/>
              <a:buChar char="•"/>
            </a:pPr>
            <a:r>
              <a:rPr lang="en-GB" sz="2800" dirty="0">
                <a:solidFill>
                  <a:schemeClr val="bg2"/>
                </a:solidFill>
              </a:rPr>
              <a:t>God has revealed himself to mankind as an infinite, almighty living Spirit who is righteous, loving, just and truthful but also at war with sin and evil</a:t>
            </a:r>
          </a:p>
          <a:p>
            <a:pPr marL="457200" indent="-457200">
              <a:buFont typeface="Arial" panose="020B0604020202020204" pitchFamily="34" charset="0"/>
              <a:buChar char="•"/>
            </a:pPr>
            <a:r>
              <a:rPr lang="en-GB" sz="2800" dirty="0">
                <a:solidFill>
                  <a:schemeClr val="bg2"/>
                </a:solidFill>
              </a:rPr>
              <a:t>God has entered the creation in Jesus and he has defeated evil and death by love and suffering</a:t>
            </a:r>
          </a:p>
          <a:p>
            <a:pPr marL="457200" indent="-457200">
              <a:buFont typeface="Arial" panose="020B0604020202020204" pitchFamily="34" charset="0"/>
              <a:buChar char="•"/>
            </a:pPr>
            <a:r>
              <a:rPr lang="en-GB" sz="2800" dirty="0">
                <a:solidFill>
                  <a:schemeClr val="bg2"/>
                </a:solidFill>
              </a:rPr>
              <a:t>Jesus’ resurrection has proved his victory over death</a:t>
            </a:r>
          </a:p>
          <a:p>
            <a:pPr marL="457200" indent="-457200">
              <a:buFont typeface="Arial" panose="020B0604020202020204" pitchFamily="34" charset="0"/>
              <a:buChar char="•"/>
            </a:pPr>
            <a:r>
              <a:rPr lang="en-GB" sz="2800" dirty="0">
                <a:solidFill>
                  <a:schemeClr val="bg2"/>
                </a:solidFill>
              </a:rPr>
              <a:t>People can share in this victory by aligning with Jesus or if they reject Jesus and God’s love, they will suffer when God finally makes an end of evil and sin</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Tree>
    <p:extLst>
      <p:ext uri="{BB962C8B-B14F-4D97-AF65-F5344CB8AC3E}">
        <p14:creationId xmlns:p14="http://schemas.microsoft.com/office/powerpoint/2010/main" val="28826506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00F61C9-A4EF-BFC3-4A1C-F8DE3644B07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544B7C7-82D4-8811-40DB-97E89E8C92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 y="0"/>
            <a:ext cx="3338807" cy="6858000"/>
          </a:xfrm>
          <a:prstGeom prst="rect">
            <a:avLst/>
          </a:prstGeom>
        </p:spPr>
      </p:pic>
      <p:sp>
        <p:nvSpPr>
          <p:cNvPr id="4" name="TextBox 3">
            <a:extLst>
              <a:ext uri="{FF2B5EF4-FFF2-40B4-BE49-F238E27FC236}">
                <a16:creationId xmlns:a16="http://schemas.microsoft.com/office/drawing/2014/main" id="{8628B084-71B0-722F-D7F8-A81D25F7CA12}"/>
              </a:ext>
            </a:extLst>
          </p:cNvPr>
          <p:cNvSpPr txBox="1"/>
          <p:nvPr/>
        </p:nvSpPr>
        <p:spPr>
          <a:xfrm>
            <a:off x="3371850" y="9525"/>
            <a:ext cx="8820150" cy="6670027"/>
          </a:xfrm>
          <a:prstGeom prst="rect">
            <a:avLst/>
          </a:prstGeom>
          <a:noFill/>
        </p:spPr>
        <p:txBody>
          <a:bodyPr wrap="square" lIns="360000" tIns="360000" rIns="360000" bIns="180000" rtlCol="0">
            <a:spAutoFit/>
          </a:bodyPr>
          <a:lstStyle/>
          <a:p>
            <a:r>
              <a:rPr lang="en-GB" sz="3600" dirty="0">
                <a:solidFill>
                  <a:schemeClr val="bg2"/>
                </a:solidFill>
              </a:rPr>
              <a:t>The Over-ruling God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No territory beyond his jurisdiction</a:t>
            </a:r>
          </a:p>
          <a:p>
            <a:pPr marL="457200" indent="-457200">
              <a:buFont typeface="Arial" panose="020B0604020202020204" pitchFamily="34" charset="0"/>
              <a:buChar char="•"/>
            </a:pPr>
            <a:r>
              <a:rPr lang="en-GB" sz="2800" dirty="0">
                <a:solidFill>
                  <a:schemeClr val="bg2"/>
                </a:solidFill>
              </a:rPr>
              <a:t>No person beyond his control</a:t>
            </a:r>
          </a:p>
          <a:p>
            <a:pPr marL="457200" indent="-457200">
              <a:buFont typeface="Arial" panose="020B0604020202020204" pitchFamily="34" charset="0"/>
              <a:buChar char="•"/>
            </a:pPr>
            <a:r>
              <a:rPr lang="en-GB" sz="2800" dirty="0">
                <a:solidFill>
                  <a:schemeClr val="bg2"/>
                </a:solidFill>
              </a:rPr>
              <a:t>No event outside his will</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The relation of man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God’s ultimate purposes cannot be thwarted by individuals and their attitudes</a:t>
            </a:r>
          </a:p>
          <a:p>
            <a:pPr marL="457200" indent="-457200">
              <a:buFont typeface="Arial" panose="020B0604020202020204" pitchFamily="34" charset="0"/>
              <a:buChar char="•"/>
            </a:pPr>
            <a:r>
              <a:rPr lang="en-GB" sz="2800" dirty="0">
                <a:solidFill>
                  <a:schemeClr val="bg2"/>
                </a:solidFill>
              </a:rPr>
              <a:t>The value of individuals is dependent on their attitude to him</a:t>
            </a:r>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
        <p:nvSpPr>
          <p:cNvPr id="7" name="TextBox 6">
            <a:extLst>
              <a:ext uri="{FF2B5EF4-FFF2-40B4-BE49-F238E27FC236}">
                <a16:creationId xmlns:a16="http://schemas.microsoft.com/office/drawing/2014/main" id="{A55E87BB-172B-97BD-99D3-4446F25831F1}"/>
              </a:ext>
            </a:extLst>
          </p:cNvPr>
          <p:cNvSpPr txBox="1"/>
          <p:nvPr/>
        </p:nvSpPr>
        <p:spPr>
          <a:xfrm>
            <a:off x="0" y="0"/>
            <a:ext cx="3388111" cy="779014"/>
          </a:xfrm>
          <a:prstGeom prst="rect">
            <a:avLst/>
          </a:prstGeom>
          <a:noFill/>
        </p:spPr>
        <p:txBody>
          <a:bodyPr wrap="square" lIns="90000" tIns="36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- 1 SAMUEL -</a:t>
            </a:r>
            <a:endParaRPr lang="en-GB" sz="4000" b="1" dirty="0">
              <a:solidFill>
                <a:schemeClr val="bg1"/>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3208207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BE5C52C-06B3-71D4-B010-CFDA707C9B9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877E00E-EF84-1883-2DC0-F943BFA79D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6" y="0"/>
            <a:ext cx="3338807" cy="6858000"/>
          </a:xfrm>
          <a:prstGeom prst="rect">
            <a:avLst/>
          </a:prstGeom>
        </p:spPr>
      </p:pic>
      <p:sp>
        <p:nvSpPr>
          <p:cNvPr id="4" name="TextBox 3">
            <a:extLst>
              <a:ext uri="{FF2B5EF4-FFF2-40B4-BE49-F238E27FC236}">
                <a16:creationId xmlns:a16="http://schemas.microsoft.com/office/drawing/2014/main" id="{4E3C8889-42D0-AE84-CE46-2F20A2D749A3}"/>
              </a:ext>
            </a:extLst>
          </p:cNvPr>
          <p:cNvSpPr txBox="1"/>
          <p:nvPr/>
        </p:nvSpPr>
        <p:spPr>
          <a:xfrm>
            <a:off x="3371850" y="9525"/>
            <a:ext cx="8820150" cy="6916248"/>
          </a:xfrm>
          <a:prstGeom prst="rect">
            <a:avLst/>
          </a:prstGeom>
          <a:noFill/>
        </p:spPr>
        <p:txBody>
          <a:bodyPr wrap="square" lIns="360000" tIns="360000" rIns="360000" bIns="180000" rtlCol="0">
            <a:spAutoFit/>
          </a:bodyPr>
          <a:lstStyle/>
          <a:p>
            <a:r>
              <a:rPr lang="en-GB" sz="3600" dirty="0">
                <a:solidFill>
                  <a:schemeClr val="bg2"/>
                </a:solidFill>
              </a:rPr>
              <a:t>Man is the instrument of God when man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Accepts God’s supremacy</a:t>
            </a:r>
          </a:p>
          <a:p>
            <a:pPr marL="457200" indent="-457200">
              <a:buFont typeface="Arial" panose="020B0604020202020204" pitchFamily="34" charset="0"/>
              <a:buChar char="•"/>
            </a:pPr>
            <a:r>
              <a:rPr lang="en-GB" sz="2800" dirty="0">
                <a:solidFill>
                  <a:schemeClr val="bg2"/>
                </a:solidFill>
              </a:rPr>
              <a:t>Is convicted about righteousness</a:t>
            </a:r>
          </a:p>
          <a:p>
            <a:pPr marL="457200" indent="-457200">
              <a:buFont typeface="Arial" panose="020B0604020202020204" pitchFamily="34" charset="0"/>
              <a:buChar char="•"/>
            </a:pPr>
            <a:r>
              <a:rPr lang="en-GB" sz="2800" dirty="0">
                <a:solidFill>
                  <a:schemeClr val="bg2"/>
                </a:solidFill>
              </a:rPr>
              <a:t>Has confidence in God’s mercy</a:t>
            </a:r>
          </a:p>
          <a:p>
            <a:pPr marL="457200" indent="-457200">
              <a:buFont typeface="Arial" panose="020B0604020202020204" pitchFamily="34" charset="0"/>
              <a:buChar char="•"/>
            </a:pPr>
            <a:r>
              <a:rPr lang="en-GB" sz="2800" dirty="0">
                <a:solidFill>
                  <a:schemeClr val="bg2"/>
                </a:solidFill>
              </a:rPr>
              <a:t>Is aligned with God’s will</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Man’s triumph in life is achieved when he is submitted to God by</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Consent, co-operation, conformity, confidence</a:t>
            </a:r>
          </a:p>
          <a:p>
            <a:pPr marL="457200" indent="-457200">
              <a:buFont typeface="Arial" panose="020B0604020202020204" pitchFamily="34" charset="0"/>
              <a:buChar char="•"/>
            </a:pPr>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
        <p:nvSpPr>
          <p:cNvPr id="7" name="TextBox 6">
            <a:extLst>
              <a:ext uri="{FF2B5EF4-FFF2-40B4-BE49-F238E27FC236}">
                <a16:creationId xmlns:a16="http://schemas.microsoft.com/office/drawing/2014/main" id="{778A400F-5A68-0ABE-976F-101828402F76}"/>
              </a:ext>
            </a:extLst>
          </p:cNvPr>
          <p:cNvSpPr txBox="1"/>
          <p:nvPr/>
        </p:nvSpPr>
        <p:spPr>
          <a:xfrm>
            <a:off x="0" y="0"/>
            <a:ext cx="3388111" cy="779014"/>
          </a:xfrm>
          <a:prstGeom prst="rect">
            <a:avLst/>
          </a:prstGeom>
          <a:noFill/>
        </p:spPr>
        <p:txBody>
          <a:bodyPr wrap="square" lIns="90000" tIns="36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- 2 SAMUEL -</a:t>
            </a:r>
            <a:endParaRPr lang="en-GB" sz="4000" b="1" dirty="0">
              <a:solidFill>
                <a:schemeClr val="bg1"/>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3230859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DD347FF-902E-C9E4-1957-7A381F79326B}"/>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8349BF3-A7C1-5CB7-DEB9-CF6036E892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 y="-9525"/>
            <a:ext cx="3459248" cy="6858000"/>
          </a:xfrm>
          <a:prstGeom prst="rect">
            <a:avLst/>
          </a:prstGeom>
        </p:spPr>
      </p:pic>
      <p:sp>
        <p:nvSpPr>
          <p:cNvPr id="4" name="TextBox 3">
            <a:extLst>
              <a:ext uri="{FF2B5EF4-FFF2-40B4-BE49-F238E27FC236}">
                <a16:creationId xmlns:a16="http://schemas.microsoft.com/office/drawing/2014/main" id="{36C77465-09AD-DF02-528A-DCF76D961988}"/>
              </a:ext>
            </a:extLst>
          </p:cNvPr>
          <p:cNvSpPr txBox="1"/>
          <p:nvPr/>
        </p:nvSpPr>
        <p:spPr>
          <a:xfrm>
            <a:off x="3371850" y="9525"/>
            <a:ext cx="8820150" cy="8024244"/>
          </a:xfrm>
          <a:prstGeom prst="rect">
            <a:avLst/>
          </a:prstGeom>
          <a:noFill/>
        </p:spPr>
        <p:txBody>
          <a:bodyPr wrap="square" lIns="360000" tIns="360000" rIns="360000" bIns="180000" rtlCol="0">
            <a:spAutoFit/>
          </a:bodyPr>
          <a:lstStyle/>
          <a:p>
            <a:r>
              <a:rPr lang="en-GB" sz="3600" dirty="0">
                <a:solidFill>
                  <a:schemeClr val="bg2"/>
                </a:solidFill>
              </a:rPr>
              <a:t>Human Government of a Nation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If God is ignored, whatever system of human government may be, it will lead ultimately towards chaos and disaster</a:t>
            </a:r>
          </a:p>
          <a:p>
            <a:pPr marL="457200" indent="-457200">
              <a:buFont typeface="Arial" panose="020B0604020202020204" pitchFamily="34" charset="0"/>
              <a:buChar char="•"/>
            </a:pPr>
            <a:r>
              <a:rPr lang="en-GB" sz="2800" dirty="0">
                <a:solidFill>
                  <a:schemeClr val="bg2"/>
                </a:solidFill>
              </a:rPr>
              <a:t>God will intervene to warn and correct</a:t>
            </a:r>
          </a:p>
          <a:p>
            <a:pPr marL="457200" indent="-457200">
              <a:buFont typeface="Arial" panose="020B0604020202020204" pitchFamily="34" charset="0"/>
              <a:buChar char="•"/>
            </a:pPr>
            <a:r>
              <a:rPr lang="en-GB" sz="2800" dirty="0">
                <a:solidFill>
                  <a:schemeClr val="bg2"/>
                </a:solidFill>
              </a:rPr>
              <a:t>God will still have a witness </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God’s Government of a Nation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Israel gave up on God as her King and failed to achieve many providential blessings and to do good to other nations by her witness</a:t>
            </a:r>
          </a:p>
          <a:p>
            <a:pPr marL="457200" indent="-457200">
              <a:buFont typeface="Arial" panose="020B0604020202020204" pitchFamily="34" charset="0"/>
              <a:buChar char="•"/>
            </a:pPr>
            <a:r>
              <a:rPr lang="en-GB" sz="2800" dirty="0">
                <a:solidFill>
                  <a:schemeClr val="bg2"/>
                </a:solidFill>
              </a:rPr>
              <a:t>God’s victorious government is yet to be realised</a:t>
            </a:r>
          </a:p>
          <a:p>
            <a:pPr marL="457200" indent="-457200">
              <a:buFont typeface="Arial" panose="020B0604020202020204" pitchFamily="34" charset="0"/>
              <a:buChar char="•"/>
            </a:pPr>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
        <p:nvSpPr>
          <p:cNvPr id="6" name="TextBox 5">
            <a:extLst>
              <a:ext uri="{FF2B5EF4-FFF2-40B4-BE49-F238E27FC236}">
                <a16:creationId xmlns:a16="http://schemas.microsoft.com/office/drawing/2014/main" id="{81B9D2AB-E816-6037-D166-E1E5ADE0F0AA}"/>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- 1 KINGS -</a:t>
            </a:r>
          </a:p>
          <a:p>
            <a:pPr algn="ctr"/>
            <a:r>
              <a:rPr lang="en-GB" sz="1200" b="1" dirty="0">
                <a:solidFill>
                  <a:schemeClr val="bg1"/>
                </a:solidFill>
                <a:latin typeface="Malgun Gothic" panose="020B0503020000020004" pitchFamily="34" charset="-127"/>
                <a:ea typeface="Malgun Gothic" panose="020B0503020000020004" pitchFamily="34" charset="-127"/>
              </a:rPr>
              <a:t>DISRUPTION</a:t>
            </a:r>
            <a:endParaRPr lang="en-GB" sz="2000" b="1" dirty="0">
              <a:solidFill>
                <a:schemeClr val="bg1"/>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41479175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62D57AD-7E0F-4EEF-EB40-81E8FA6047F3}"/>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D32DCBA-9731-AA20-3D21-C0B643F5EC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6" y="-9525"/>
            <a:ext cx="3459248" cy="6858000"/>
          </a:xfrm>
          <a:prstGeom prst="rect">
            <a:avLst/>
          </a:prstGeom>
        </p:spPr>
      </p:pic>
      <p:sp>
        <p:nvSpPr>
          <p:cNvPr id="6" name="TextBox 5">
            <a:extLst>
              <a:ext uri="{FF2B5EF4-FFF2-40B4-BE49-F238E27FC236}">
                <a16:creationId xmlns:a16="http://schemas.microsoft.com/office/drawing/2014/main" id="{DB7CB271-AF7C-C534-9031-7BB41BD720DB}"/>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- 2 KINGS -</a:t>
            </a:r>
          </a:p>
          <a:p>
            <a:pPr algn="ctr"/>
            <a:r>
              <a:rPr lang="en-GB" sz="1200" b="1" dirty="0">
                <a:solidFill>
                  <a:schemeClr val="bg1"/>
                </a:solidFill>
                <a:latin typeface="Malgun Gothic" panose="020B0503020000020004" pitchFamily="34" charset="-127"/>
                <a:ea typeface="Malgun Gothic" panose="020B0503020000020004" pitchFamily="34" charset="-127"/>
              </a:rPr>
              <a:t>CORRUPTION</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2" name="TextBox 1">
            <a:extLst>
              <a:ext uri="{FF2B5EF4-FFF2-40B4-BE49-F238E27FC236}">
                <a16:creationId xmlns:a16="http://schemas.microsoft.com/office/drawing/2014/main" id="{D4B2B462-FC1D-F7D3-86EF-ECA5E0924B31}"/>
              </a:ext>
            </a:extLst>
          </p:cNvPr>
          <p:cNvSpPr txBox="1"/>
          <p:nvPr/>
        </p:nvSpPr>
        <p:spPr>
          <a:xfrm>
            <a:off x="3371850" y="9525"/>
            <a:ext cx="8820150" cy="6793138"/>
          </a:xfrm>
          <a:prstGeom prst="rect">
            <a:avLst/>
          </a:prstGeom>
          <a:noFill/>
        </p:spPr>
        <p:txBody>
          <a:bodyPr wrap="square" lIns="360000" tIns="360000" rIns="360000" bIns="180000" rtlCol="0">
            <a:spAutoFit/>
          </a:bodyPr>
          <a:lstStyle/>
          <a:p>
            <a:r>
              <a:rPr lang="en-GB" sz="3600" dirty="0">
                <a:solidFill>
                  <a:schemeClr val="bg2"/>
                </a:solidFill>
              </a:rPr>
              <a:t>Human Government: Failure and Loss</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Lost sense of God; his laws not valued, lost Nationality; lost conscience; idolatry, lost sense of right</a:t>
            </a:r>
          </a:p>
          <a:p>
            <a:pPr marL="457200" indent="-457200">
              <a:buFont typeface="Arial" panose="020B0604020202020204" pitchFamily="34" charset="0"/>
              <a:buChar char="•"/>
            </a:pPr>
            <a:r>
              <a:rPr lang="en-GB" sz="2800" dirty="0">
                <a:solidFill>
                  <a:schemeClr val="bg2"/>
                </a:solidFill>
              </a:rPr>
              <a:t>The issue: conquered and captive, without hope </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God is still King</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 is still enthroned but his power, knowledge and hope are not valued and not sought after</a:t>
            </a:r>
          </a:p>
          <a:p>
            <a:pPr marL="457200" indent="-457200">
              <a:buFont typeface="Arial" panose="020B0604020202020204" pitchFamily="34" charset="0"/>
              <a:buChar char="•"/>
            </a:pPr>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Tree>
    <p:extLst>
      <p:ext uri="{BB962C8B-B14F-4D97-AF65-F5344CB8AC3E}">
        <p14:creationId xmlns:p14="http://schemas.microsoft.com/office/powerpoint/2010/main" val="1407760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20FA7E7-AD42-E91E-D048-BBAD3FDA385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48D1E60F-EBFF-E82B-E67B-72C267CC42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 y="0"/>
            <a:ext cx="3336096" cy="6858000"/>
          </a:xfrm>
          <a:prstGeom prst="rect">
            <a:avLst/>
          </a:prstGeom>
        </p:spPr>
      </p:pic>
      <p:sp>
        <p:nvSpPr>
          <p:cNvPr id="4" name="TextBox 3">
            <a:extLst>
              <a:ext uri="{FF2B5EF4-FFF2-40B4-BE49-F238E27FC236}">
                <a16:creationId xmlns:a16="http://schemas.microsoft.com/office/drawing/2014/main" id="{08826422-D74A-1C61-700F-A49273C59FC6}"/>
              </a:ext>
            </a:extLst>
          </p:cNvPr>
          <p:cNvSpPr txBox="1"/>
          <p:nvPr/>
        </p:nvSpPr>
        <p:spPr>
          <a:xfrm>
            <a:off x="3371850" y="9525"/>
            <a:ext cx="8820150" cy="7716467"/>
          </a:xfrm>
          <a:prstGeom prst="rect">
            <a:avLst/>
          </a:prstGeom>
          <a:noFill/>
        </p:spPr>
        <p:txBody>
          <a:bodyPr wrap="square" lIns="360000" tIns="360000" rIns="360000" bIns="180000" rtlCol="0">
            <a:spAutoFit/>
          </a:bodyPr>
          <a:lstStyle/>
          <a:p>
            <a:r>
              <a:rPr lang="en-GB" sz="3600" dirty="0">
                <a:solidFill>
                  <a:schemeClr val="bg2"/>
                </a:solidFill>
              </a:rPr>
              <a:t>The Importance of the Recognition of God for the Nation: the example of David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God’s providence over the affairs of a Nation is a reality and is a reason for hope</a:t>
            </a:r>
          </a:p>
          <a:p>
            <a:pPr marL="457200" indent="-457200">
              <a:buFont typeface="Arial" panose="020B0604020202020204" pitchFamily="34" charset="0"/>
              <a:buChar char="•"/>
            </a:pPr>
            <a:r>
              <a:rPr lang="en-GB" sz="2800" dirty="0">
                <a:solidFill>
                  <a:schemeClr val="bg2"/>
                </a:solidFill>
              </a:rPr>
              <a:t>God is still choosing, selecting, guiding and controlling authorities and situations</a:t>
            </a:r>
          </a:p>
          <a:p>
            <a:pPr marL="457200" indent="-457200">
              <a:buFont typeface="Arial" panose="020B0604020202020204" pitchFamily="34" charset="0"/>
              <a:buChar char="•"/>
            </a:pPr>
            <a:r>
              <a:rPr lang="en-GB" sz="2800" dirty="0">
                <a:solidFill>
                  <a:schemeClr val="bg2"/>
                </a:solidFill>
              </a:rPr>
              <a:t>When authorities and a nation neglect God they start on a downward path  </a:t>
            </a:r>
          </a:p>
          <a:p>
            <a:pPr marL="457200" indent="-457200">
              <a:buFont typeface="Arial" panose="020B0604020202020204" pitchFamily="34" charset="0"/>
              <a:buChar char="•"/>
            </a:pPr>
            <a:r>
              <a:rPr lang="en-GB" sz="2800" dirty="0">
                <a:solidFill>
                  <a:schemeClr val="bg2"/>
                </a:solidFill>
              </a:rPr>
              <a:t>God’s Laws if obeyed in the Nation lead to high moral standards</a:t>
            </a:r>
          </a:p>
          <a:p>
            <a:pPr marL="457200" indent="-457200">
              <a:buFont typeface="Arial" panose="020B0604020202020204" pitchFamily="34" charset="0"/>
              <a:buChar char="•"/>
            </a:pPr>
            <a:r>
              <a:rPr lang="en-GB" sz="2800" dirty="0">
                <a:solidFill>
                  <a:schemeClr val="bg2"/>
                </a:solidFill>
              </a:rPr>
              <a:t>Worship, service and obedience builds character and value for the Nation</a:t>
            </a:r>
          </a:p>
          <a:p>
            <a:pPr marL="457200" indent="-457200">
              <a:buFont typeface="Arial" panose="020B0604020202020204" pitchFamily="34" charset="0"/>
              <a:buChar char="•"/>
            </a:pPr>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
        <p:nvSpPr>
          <p:cNvPr id="6" name="TextBox 5">
            <a:extLst>
              <a:ext uri="{FF2B5EF4-FFF2-40B4-BE49-F238E27FC236}">
                <a16:creationId xmlns:a16="http://schemas.microsoft.com/office/drawing/2014/main" id="{815B4906-C9E3-F308-0627-458EEAEF276C}"/>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- 1 CHRONICLES -</a:t>
            </a:r>
          </a:p>
          <a:p>
            <a:pPr algn="ctr"/>
            <a:r>
              <a:rPr lang="en-GB" sz="1200" b="1" dirty="0">
                <a:solidFill>
                  <a:schemeClr val="bg1"/>
                </a:solidFill>
                <a:latin typeface="Malgun Gothic" panose="020B0503020000020004" pitchFamily="34" charset="-127"/>
                <a:ea typeface="Malgun Gothic" panose="020B0503020000020004" pitchFamily="34" charset="-127"/>
              </a:rPr>
              <a:t>THE TEMPLE, DESIRED AND APPROCHED</a:t>
            </a:r>
            <a:endParaRPr lang="en-GB" sz="2000" b="1" dirty="0">
              <a:solidFill>
                <a:schemeClr val="bg1"/>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16764939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20C0D3-453C-1976-4D8A-430259B3A4BB}"/>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CCBACCB-A7CC-5FC6-338E-0BB7274F83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3" y="0"/>
            <a:ext cx="3336096" cy="6858000"/>
          </a:xfrm>
          <a:prstGeom prst="rect">
            <a:avLst/>
          </a:prstGeom>
        </p:spPr>
      </p:pic>
      <p:sp>
        <p:nvSpPr>
          <p:cNvPr id="6" name="TextBox 5">
            <a:extLst>
              <a:ext uri="{FF2B5EF4-FFF2-40B4-BE49-F238E27FC236}">
                <a16:creationId xmlns:a16="http://schemas.microsoft.com/office/drawing/2014/main" id="{D4FF4B76-E394-797E-FCDB-74B790031D89}"/>
              </a:ext>
            </a:extLst>
          </p:cNvPr>
          <p:cNvSpPr txBox="1"/>
          <p:nvPr/>
        </p:nvSpPr>
        <p:spPr>
          <a:xfrm>
            <a:off x="0" y="0"/>
            <a:ext cx="3388111" cy="966588"/>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- 2 CHRONICLES -</a:t>
            </a:r>
          </a:p>
          <a:p>
            <a:pPr algn="ctr"/>
            <a:r>
              <a:rPr lang="en-GB" sz="1200" b="1" dirty="0">
                <a:solidFill>
                  <a:schemeClr val="bg1"/>
                </a:solidFill>
                <a:latin typeface="Malgun Gothic" panose="020B0503020000020004" pitchFamily="34" charset="-127"/>
                <a:ea typeface="Malgun Gothic" panose="020B0503020000020004" pitchFamily="34" charset="-127"/>
              </a:rPr>
              <a:t>THE TEMPLE</a:t>
            </a:r>
            <a:r>
              <a:rPr lang="en-GB" sz="1200" b="1">
                <a:solidFill>
                  <a:schemeClr val="bg1"/>
                </a:solidFill>
                <a:latin typeface="Malgun Gothic" panose="020B0503020000020004" pitchFamily="34" charset="-127"/>
                <a:ea typeface="Malgun Gothic" panose="020B0503020000020004" pitchFamily="34" charset="-127"/>
              </a:rPr>
              <a:t>, POSSESSED AND ABANDONED</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2" name="TextBox 1">
            <a:extLst>
              <a:ext uri="{FF2B5EF4-FFF2-40B4-BE49-F238E27FC236}">
                <a16:creationId xmlns:a16="http://schemas.microsoft.com/office/drawing/2014/main" id="{52FC5B2D-4D89-8786-45D5-F32BFCAC25E7}"/>
              </a:ext>
            </a:extLst>
          </p:cNvPr>
          <p:cNvSpPr txBox="1"/>
          <p:nvPr/>
        </p:nvSpPr>
        <p:spPr>
          <a:xfrm>
            <a:off x="3371850" y="9525"/>
            <a:ext cx="8820150" cy="6423806"/>
          </a:xfrm>
          <a:prstGeom prst="rect">
            <a:avLst/>
          </a:prstGeom>
          <a:noFill/>
        </p:spPr>
        <p:txBody>
          <a:bodyPr wrap="square" lIns="360000" tIns="360000" rIns="360000" bIns="180000" rtlCol="0">
            <a:spAutoFit/>
          </a:bodyPr>
          <a:lstStyle/>
          <a:p>
            <a:r>
              <a:rPr lang="en-GB" sz="3600" dirty="0">
                <a:solidFill>
                  <a:schemeClr val="bg2"/>
                </a:solidFill>
              </a:rPr>
              <a:t>The Importance of the Recognition of God for the Nation: the example of Solomon and others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Religious formality in a Nation - ritualism, an observance of religion without genuine belief and commitment - is of no use in the  life of the Nation</a:t>
            </a:r>
          </a:p>
          <a:p>
            <a:pPr marL="457200" indent="-457200">
              <a:buFont typeface="Arial" panose="020B0604020202020204" pitchFamily="34" charset="0"/>
              <a:buChar char="•"/>
            </a:pPr>
            <a:r>
              <a:rPr lang="en-GB" sz="2800" dirty="0">
                <a:solidFill>
                  <a:schemeClr val="bg2"/>
                </a:solidFill>
              </a:rPr>
              <a:t>Ritualism in a Nation is a cover for idolatry and like neglect of God will also start a downward path</a:t>
            </a:r>
          </a:p>
          <a:p>
            <a:pPr marL="457200" indent="-457200">
              <a:buFont typeface="Arial" panose="020B0604020202020204" pitchFamily="34" charset="0"/>
              <a:buChar char="•"/>
            </a:pPr>
            <a:r>
              <a:rPr lang="en-GB" sz="2800" dirty="0">
                <a:solidFill>
                  <a:schemeClr val="bg2"/>
                </a:solidFill>
              </a:rPr>
              <a:t>Ritualism in God’s people will not influence the world - only genuine religion can do that</a:t>
            </a:r>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Tree>
    <p:extLst>
      <p:ext uri="{BB962C8B-B14F-4D97-AF65-F5344CB8AC3E}">
        <p14:creationId xmlns:p14="http://schemas.microsoft.com/office/powerpoint/2010/main" val="23849312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F6C6D46-652F-437B-CB38-83CB219D8E8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D55D403-42FB-419D-3933-DA38B70668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16" y="0"/>
            <a:ext cx="3342381" cy="6858000"/>
          </a:xfrm>
          <a:prstGeom prst="rect">
            <a:avLst/>
          </a:prstGeom>
        </p:spPr>
      </p:pic>
      <p:sp>
        <p:nvSpPr>
          <p:cNvPr id="6" name="TextBox 5">
            <a:extLst>
              <a:ext uri="{FF2B5EF4-FFF2-40B4-BE49-F238E27FC236}">
                <a16:creationId xmlns:a16="http://schemas.microsoft.com/office/drawing/2014/main" id="{D3EB9E93-2C1D-FDBB-936F-C61143D05AB0}"/>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EZRA -</a:t>
            </a:r>
          </a:p>
          <a:p>
            <a:pPr algn="ctr"/>
            <a:r>
              <a:rPr lang="en-GB" sz="1200" b="1" dirty="0">
                <a:solidFill>
                  <a:schemeClr val="bg1"/>
                </a:solidFill>
                <a:latin typeface="Malgun Gothic" panose="020B0503020000020004" pitchFamily="34" charset="-127"/>
                <a:ea typeface="Malgun Gothic" panose="020B0503020000020004" pitchFamily="34" charset="-127"/>
              </a:rPr>
              <a:t>A RETURNING REMNANT</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2" name="TextBox 1">
            <a:extLst>
              <a:ext uri="{FF2B5EF4-FFF2-40B4-BE49-F238E27FC236}">
                <a16:creationId xmlns:a16="http://schemas.microsoft.com/office/drawing/2014/main" id="{39BD7A27-E5D0-3A2B-F485-192BBE557B74}"/>
              </a:ext>
            </a:extLst>
          </p:cNvPr>
          <p:cNvSpPr txBox="1"/>
          <p:nvPr/>
        </p:nvSpPr>
        <p:spPr>
          <a:xfrm>
            <a:off x="3371850" y="9525"/>
            <a:ext cx="8820150" cy="5777475"/>
          </a:xfrm>
          <a:prstGeom prst="rect">
            <a:avLst/>
          </a:prstGeom>
          <a:noFill/>
        </p:spPr>
        <p:txBody>
          <a:bodyPr wrap="square" lIns="360000" tIns="360000" rIns="360000" bIns="180000" rtlCol="0">
            <a:spAutoFit/>
          </a:bodyPr>
          <a:lstStyle/>
          <a:p>
            <a:r>
              <a:rPr lang="en-GB" sz="3600" dirty="0">
                <a:solidFill>
                  <a:schemeClr val="bg2"/>
                </a:solidFill>
              </a:rPr>
              <a:t>God can Restore after Failure: “He made it again”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When life, whether individual or national, is broken God can re-make it</a:t>
            </a:r>
          </a:p>
          <a:p>
            <a:pPr marL="457200" indent="-457200">
              <a:buFont typeface="Arial" panose="020B0604020202020204" pitchFamily="34" charset="0"/>
              <a:buChar char="•"/>
            </a:pPr>
            <a:r>
              <a:rPr lang="en-GB" sz="2800" dirty="0">
                <a:solidFill>
                  <a:schemeClr val="bg2"/>
                </a:solidFill>
              </a:rPr>
              <a:t>God is sovereign </a:t>
            </a:r>
          </a:p>
          <a:p>
            <a:pPr marL="457200" indent="-457200">
              <a:buFont typeface="Arial" panose="020B0604020202020204" pitchFamily="34" charset="0"/>
              <a:buChar char="•"/>
            </a:pPr>
            <a:r>
              <a:rPr lang="en-GB" sz="2800" dirty="0">
                <a:solidFill>
                  <a:schemeClr val="bg2"/>
                </a:solidFill>
              </a:rPr>
              <a:t>Carelessness, cowardice and contempt replaced with conviction, courage and confidence</a:t>
            </a:r>
          </a:p>
          <a:p>
            <a:pPr marL="457200" indent="-457200">
              <a:buFont typeface="Arial" panose="020B0604020202020204" pitchFamily="34" charset="0"/>
              <a:buChar char="•"/>
            </a:pPr>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Tree>
    <p:extLst>
      <p:ext uri="{BB962C8B-B14F-4D97-AF65-F5344CB8AC3E}">
        <p14:creationId xmlns:p14="http://schemas.microsoft.com/office/powerpoint/2010/main" val="20712723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24AD90D-5A80-EE76-37FB-92E6A8246F0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C08ADFC-F17C-11F8-8EF2-00E42A5F09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1" y="0"/>
            <a:ext cx="3340451" cy="6858000"/>
          </a:xfrm>
          <a:prstGeom prst="rect">
            <a:avLst/>
          </a:prstGeom>
        </p:spPr>
      </p:pic>
      <p:sp>
        <p:nvSpPr>
          <p:cNvPr id="6" name="TextBox 5">
            <a:extLst>
              <a:ext uri="{FF2B5EF4-FFF2-40B4-BE49-F238E27FC236}">
                <a16:creationId xmlns:a16="http://schemas.microsoft.com/office/drawing/2014/main" id="{80A56DF1-3ED7-1879-16F8-D1E9ECF35161}"/>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NEHEMIAH -</a:t>
            </a:r>
          </a:p>
          <a:p>
            <a:pPr algn="ctr"/>
            <a:r>
              <a:rPr lang="en-GB" sz="1200" b="1" dirty="0">
                <a:solidFill>
                  <a:schemeClr val="bg1"/>
                </a:solidFill>
                <a:latin typeface="Malgun Gothic" panose="020B0503020000020004" pitchFamily="34" charset="-127"/>
                <a:ea typeface="Malgun Gothic" panose="020B0503020000020004" pitchFamily="34" charset="-127"/>
              </a:rPr>
              <a:t>CONSOLIDATION</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2" name="TextBox 1">
            <a:extLst>
              <a:ext uri="{FF2B5EF4-FFF2-40B4-BE49-F238E27FC236}">
                <a16:creationId xmlns:a16="http://schemas.microsoft.com/office/drawing/2014/main" id="{13488AE4-1F34-DABE-BE07-EC7356B5DD73}"/>
              </a:ext>
            </a:extLst>
          </p:cNvPr>
          <p:cNvSpPr txBox="1"/>
          <p:nvPr/>
        </p:nvSpPr>
        <p:spPr>
          <a:xfrm>
            <a:off x="3371850" y="9525"/>
            <a:ext cx="8820150" cy="4607924"/>
          </a:xfrm>
          <a:prstGeom prst="rect">
            <a:avLst/>
          </a:prstGeom>
          <a:noFill/>
        </p:spPr>
        <p:txBody>
          <a:bodyPr wrap="square" lIns="360000" tIns="360000" rIns="360000" bIns="180000" rtlCol="0">
            <a:spAutoFit/>
          </a:bodyPr>
          <a:lstStyle/>
          <a:p>
            <a:r>
              <a:rPr lang="en-GB" sz="3600" dirty="0">
                <a:solidFill>
                  <a:schemeClr val="bg2"/>
                </a:solidFill>
              </a:rPr>
              <a:t>Any Restoration must be spiritual</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Return to God’s Laws and live by faith</a:t>
            </a:r>
          </a:p>
          <a:p>
            <a:pPr marL="457200" indent="-457200">
              <a:buFont typeface="Arial" panose="020B0604020202020204" pitchFamily="34" charset="0"/>
              <a:buChar char="•"/>
            </a:pPr>
            <a:r>
              <a:rPr lang="en-GB" sz="2800" dirty="0">
                <a:solidFill>
                  <a:schemeClr val="bg2"/>
                </a:solidFill>
              </a:rPr>
              <a:t>Confidence in God</a:t>
            </a:r>
          </a:p>
          <a:p>
            <a:pPr marL="457200" indent="-457200">
              <a:buFont typeface="Arial" panose="020B0604020202020204" pitchFamily="34" charset="0"/>
              <a:buChar char="•"/>
            </a:pPr>
            <a:r>
              <a:rPr lang="en-GB" sz="2800" dirty="0">
                <a:solidFill>
                  <a:schemeClr val="bg2"/>
                </a:solidFill>
              </a:rPr>
              <a:t>Action in accord with his will</a:t>
            </a:r>
          </a:p>
          <a:p>
            <a:pPr marL="457200" indent="-457200">
              <a:buFont typeface="Arial" panose="020B0604020202020204" pitchFamily="34" charset="0"/>
              <a:buChar char="•"/>
            </a:pPr>
            <a:r>
              <a:rPr lang="en-GB" sz="2800" dirty="0">
                <a:solidFill>
                  <a:schemeClr val="bg2"/>
                </a:solidFill>
              </a:rPr>
              <a:t>No compromise with what is wrong</a:t>
            </a:r>
          </a:p>
          <a:p>
            <a:pPr marL="457200" indent="-457200">
              <a:buFont typeface="Arial" panose="020B0604020202020204" pitchFamily="34" charset="0"/>
              <a:buChar char="•"/>
            </a:pPr>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Tree>
    <p:extLst>
      <p:ext uri="{BB962C8B-B14F-4D97-AF65-F5344CB8AC3E}">
        <p14:creationId xmlns:p14="http://schemas.microsoft.com/office/powerpoint/2010/main" val="2252672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E736B00-00E5-E0E7-1A96-8B71CE71CD7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FEE017FA-DB56-355F-CBA0-6934FD4E4DB5}"/>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4420" y="0"/>
            <a:ext cx="3343960" cy="6858000"/>
          </a:xfrm>
          <a:prstGeom prst="rect">
            <a:avLst/>
          </a:prstGeom>
        </p:spPr>
      </p:pic>
      <p:sp>
        <p:nvSpPr>
          <p:cNvPr id="2" name="TextBox 1">
            <a:extLst>
              <a:ext uri="{FF2B5EF4-FFF2-40B4-BE49-F238E27FC236}">
                <a16:creationId xmlns:a16="http://schemas.microsoft.com/office/drawing/2014/main" id="{53059DAE-AF43-0273-B291-E27ED31932C9}"/>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ESTHER -</a:t>
            </a:r>
          </a:p>
          <a:p>
            <a:pPr algn="ctr"/>
            <a:r>
              <a:rPr lang="en-GB" sz="1200" b="1" dirty="0">
                <a:solidFill>
                  <a:schemeClr val="bg1"/>
                </a:solidFill>
                <a:latin typeface="Malgun Gothic" panose="020B0503020000020004" pitchFamily="34" charset="-127"/>
                <a:ea typeface="Malgun Gothic" panose="020B0503020000020004" pitchFamily="34" charset="-127"/>
              </a:rPr>
              <a:t>GOD AMID THE SHADOWS</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1570E2A5-F75B-2F55-43C9-697AD65A66EC}"/>
              </a:ext>
            </a:extLst>
          </p:cNvPr>
          <p:cNvSpPr txBox="1"/>
          <p:nvPr/>
        </p:nvSpPr>
        <p:spPr>
          <a:xfrm>
            <a:off x="3371850" y="9525"/>
            <a:ext cx="8820150" cy="7162470"/>
          </a:xfrm>
          <a:prstGeom prst="rect">
            <a:avLst/>
          </a:prstGeom>
          <a:noFill/>
        </p:spPr>
        <p:txBody>
          <a:bodyPr wrap="square" lIns="360000" tIns="360000" rIns="360000" bIns="180000" rtlCol="0">
            <a:spAutoFit/>
          </a:bodyPr>
          <a:lstStyle/>
          <a:p>
            <a:r>
              <a:rPr lang="en-GB" sz="3600" dirty="0">
                <a:solidFill>
                  <a:schemeClr val="bg2"/>
                </a:solidFill>
              </a:rPr>
              <a:t>God …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Maybe hidden but always active</a:t>
            </a:r>
          </a:p>
          <a:p>
            <a:pPr marL="457200" indent="-457200">
              <a:buFont typeface="Arial" panose="020B0604020202020204" pitchFamily="34" charset="0"/>
              <a:buChar char="•"/>
            </a:pPr>
            <a:r>
              <a:rPr lang="en-GB" sz="2800" dirty="0">
                <a:solidFill>
                  <a:schemeClr val="bg2"/>
                </a:solidFill>
              </a:rPr>
              <a:t>Apparent trivialities are not outside his concern</a:t>
            </a:r>
          </a:p>
          <a:p>
            <a:pPr marL="457200" indent="-457200">
              <a:buFont typeface="Arial" panose="020B0604020202020204" pitchFamily="34" charset="0"/>
              <a:buChar char="•"/>
            </a:pPr>
            <a:r>
              <a:rPr lang="en-GB" sz="2800" dirty="0">
                <a:solidFill>
                  <a:schemeClr val="bg2"/>
                </a:solidFill>
              </a:rPr>
              <a:t>Righteousness and power</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The Application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Reckoning with God will lead to confidence and courage</a:t>
            </a:r>
          </a:p>
          <a:p>
            <a:pPr marL="457200" indent="-457200">
              <a:buFont typeface="Arial" panose="020B0604020202020204" pitchFamily="34" charset="0"/>
              <a:buChar char="•"/>
            </a:pPr>
            <a:r>
              <a:rPr lang="en-GB" sz="2800" dirty="0">
                <a:solidFill>
                  <a:schemeClr val="bg2"/>
                </a:solidFill>
              </a:rPr>
              <a:t>Rebellion against God will end in panic and punishment</a:t>
            </a:r>
          </a:p>
          <a:p>
            <a:pPr marL="457200" indent="-457200">
              <a:buFont typeface="Arial" panose="020B0604020202020204" pitchFamily="34" charset="0"/>
              <a:buChar char="•"/>
            </a:pPr>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Tree>
    <p:extLst>
      <p:ext uri="{BB962C8B-B14F-4D97-AF65-F5344CB8AC3E}">
        <p14:creationId xmlns:p14="http://schemas.microsoft.com/office/powerpoint/2010/main" val="27357667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556EB5F-F00A-D970-CE70-C92ADD27DCE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C327BA0A-348E-B23B-32BF-E0CC2B499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8" y="0"/>
            <a:ext cx="3338945" cy="6858000"/>
          </a:xfrm>
          <a:prstGeom prst="rect">
            <a:avLst/>
          </a:prstGeom>
        </p:spPr>
      </p:pic>
      <p:sp>
        <p:nvSpPr>
          <p:cNvPr id="2" name="TextBox 1">
            <a:extLst>
              <a:ext uri="{FF2B5EF4-FFF2-40B4-BE49-F238E27FC236}">
                <a16:creationId xmlns:a16="http://schemas.microsoft.com/office/drawing/2014/main" id="{FAF0017E-BE71-596A-8524-FAC7E117F28C}"/>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JOB -</a:t>
            </a:r>
          </a:p>
          <a:p>
            <a:pPr algn="ctr"/>
            <a:r>
              <a:rPr lang="en-GB" sz="1200" b="1" dirty="0">
                <a:solidFill>
                  <a:schemeClr val="bg1"/>
                </a:solidFill>
                <a:latin typeface="Malgun Gothic" panose="020B0503020000020004" pitchFamily="34" charset="-127"/>
                <a:ea typeface="Malgun Gothic" panose="020B0503020000020004" pitchFamily="34" charset="-127"/>
              </a:rPr>
              <a:t>THE PROBLEM OF PAIN</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57AAD371-4BB4-2A78-ED32-30461D6A3267}"/>
              </a:ext>
            </a:extLst>
          </p:cNvPr>
          <p:cNvSpPr txBox="1"/>
          <p:nvPr/>
        </p:nvSpPr>
        <p:spPr>
          <a:xfrm>
            <a:off x="3371850" y="9525"/>
            <a:ext cx="8820150" cy="8024244"/>
          </a:xfrm>
          <a:prstGeom prst="rect">
            <a:avLst/>
          </a:prstGeom>
          <a:noFill/>
        </p:spPr>
        <p:txBody>
          <a:bodyPr wrap="square" lIns="360000" tIns="360000" rIns="360000" bIns="180000" rtlCol="0">
            <a:spAutoFit/>
          </a:bodyPr>
          <a:lstStyle/>
          <a:p>
            <a:r>
              <a:rPr lang="en-GB" sz="3600" dirty="0">
                <a:solidFill>
                  <a:schemeClr val="bg2"/>
                </a:solidFill>
              </a:rPr>
              <a:t>Humanity’s need in loss</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True understanding of self</a:t>
            </a:r>
          </a:p>
          <a:p>
            <a:pPr marL="457200" indent="-457200">
              <a:buFont typeface="Arial" panose="020B0604020202020204" pitchFamily="34" charset="0"/>
              <a:buChar char="•"/>
            </a:pPr>
            <a:r>
              <a:rPr lang="en-GB" sz="2800" dirty="0">
                <a:solidFill>
                  <a:schemeClr val="bg2"/>
                </a:solidFill>
              </a:rPr>
              <a:t>Light on the after-life</a:t>
            </a:r>
          </a:p>
          <a:p>
            <a:pPr marL="457200" indent="-457200">
              <a:buFont typeface="Arial" panose="020B0604020202020204" pitchFamily="34" charset="0"/>
              <a:buChar char="•"/>
            </a:pPr>
            <a:r>
              <a:rPr lang="en-GB" sz="2800" dirty="0">
                <a:solidFill>
                  <a:schemeClr val="bg2"/>
                </a:solidFill>
              </a:rPr>
              <a:t>A connection to God</a:t>
            </a:r>
          </a:p>
          <a:p>
            <a:pPr marL="457200" indent="-457200">
              <a:buFont typeface="Arial" panose="020B0604020202020204" pitchFamily="34" charset="0"/>
              <a:buChar char="•"/>
            </a:pPr>
            <a:r>
              <a:rPr lang="en-GB" sz="2800" dirty="0">
                <a:solidFill>
                  <a:schemeClr val="bg2"/>
                </a:solidFill>
              </a:rPr>
              <a:t>Trust in the government of God over good and evil</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God’s Answer</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A revelation of Himself in power and authority</a:t>
            </a:r>
          </a:p>
          <a:p>
            <a:pPr marL="457200" indent="-457200">
              <a:buFont typeface="Arial" panose="020B0604020202020204" pitchFamily="34" charset="0"/>
              <a:buChar char="•"/>
            </a:pPr>
            <a:r>
              <a:rPr lang="en-GB" sz="2800" dirty="0">
                <a:solidFill>
                  <a:schemeClr val="bg2"/>
                </a:solidFill>
              </a:rPr>
              <a:t>To encourage humility and repentance</a:t>
            </a:r>
          </a:p>
          <a:p>
            <a:pPr marL="457200" indent="-457200">
              <a:buFont typeface="Arial" panose="020B0604020202020204" pitchFamily="34" charset="0"/>
              <a:buChar char="•"/>
            </a:pPr>
            <a:r>
              <a:rPr lang="en-GB" sz="2800" dirty="0">
                <a:solidFill>
                  <a:schemeClr val="bg2"/>
                </a:solidFill>
              </a:rPr>
              <a:t>A mediator and redeemer will come who will show the truth about God, man, life, resurrection and suffering</a:t>
            </a:r>
          </a:p>
          <a:p>
            <a:pPr marL="457200" indent="-457200">
              <a:buFont typeface="Arial" panose="020B0604020202020204" pitchFamily="34" charset="0"/>
              <a:buChar char="•"/>
            </a:pPr>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Tree>
    <p:extLst>
      <p:ext uri="{BB962C8B-B14F-4D97-AF65-F5344CB8AC3E}">
        <p14:creationId xmlns:p14="http://schemas.microsoft.com/office/powerpoint/2010/main" val="3526209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36DEC0A-9A5B-D55E-4025-71809748D253}"/>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7BB0FE5-089F-FDF0-5B09-7CA0C9BB9A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8" y="0"/>
            <a:ext cx="3385323" cy="6858000"/>
          </a:xfrm>
          <a:prstGeom prst="rect">
            <a:avLst/>
          </a:prstGeom>
        </p:spPr>
      </p:pic>
      <p:sp>
        <p:nvSpPr>
          <p:cNvPr id="9" name="TextBox 8">
            <a:extLst>
              <a:ext uri="{FF2B5EF4-FFF2-40B4-BE49-F238E27FC236}">
                <a16:creationId xmlns:a16="http://schemas.microsoft.com/office/drawing/2014/main" id="{61E639E1-F725-5A9D-3603-0902A760AD4F}"/>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latin typeface="Malgun Gothic" panose="020B0503020000020004" pitchFamily="34" charset="-127"/>
                <a:ea typeface="Malgun Gothic" panose="020B0503020000020004" pitchFamily="34" charset="-127"/>
              </a:rPr>
              <a:t>- GENESIS -</a:t>
            </a:r>
          </a:p>
          <a:p>
            <a:pPr algn="ctr"/>
            <a:r>
              <a:rPr lang="en-GB" sz="1200" b="1" dirty="0">
                <a:latin typeface="Malgun Gothic" panose="020B0503020000020004" pitchFamily="34" charset="-127"/>
                <a:ea typeface="Malgun Gothic" panose="020B0503020000020004" pitchFamily="34" charset="-127"/>
              </a:rPr>
              <a:t>THE BOOK OF BEGINNINGS</a:t>
            </a:r>
            <a:endParaRPr lang="en-GB" sz="2000" b="1" dirty="0">
              <a:latin typeface="Malgun Gothic" panose="020B0503020000020004" pitchFamily="34" charset="-127"/>
              <a:ea typeface="Malgun Gothic" panose="020B0503020000020004" pitchFamily="34" charset="-127"/>
            </a:endParaRPr>
          </a:p>
        </p:txBody>
      </p:sp>
      <p:sp>
        <p:nvSpPr>
          <p:cNvPr id="10" name="TextBox 9">
            <a:extLst>
              <a:ext uri="{FF2B5EF4-FFF2-40B4-BE49-F238E27FC236}">
                <a16:creationId xmlns:a16="http://schemas.microsoft.com/office/drawing/2014/main" id="{7AF4D59C-2C0C-1A94-61FF-47581CA97685}"/>
              </a:ext>
            </a:extLst>
          </p:cNvPr>
          <p:cNvSpPr txBox="1"/>
          <p:nvPr/>
        </p:nvSpPr>
        <p:spPr>
          <a:xfrm>
            <a:off x="3371850" y="9525"/>
            <a:ext cx="8820150" cy="7408691"/>
          </a:xfrm>
          <a:prstGeom prst="rect">
            <a:avLst/>
          </a:prstGeom>
          <a:noFill/>
        </p:spPr>
        <p:txBody>
          <a:bodyPr wrap="square" lIns="360000" tIns="360000" rIns="360000" bIns="180000" rtlCol="0">
            <a:spAutoFit/>
          </a:bodyPr>
          <a:lstStyle/>
          <a:p>
            <a:r>
              <a:rPr lang="en-GB" sz="3600" dirty="0">
                <a:solidFill>
                  <a:schemeClr val="bg2"/>
                </a:solidFill>
              </a:rPr>
              <a:t>Man was designed and created by God to have a close relationship with God - a relationship based in love and for man’s good.</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Man was created with immense privilege and potential</a:t>
            </a:r>
          </a:p>
          <a:p>
            <a:pPr marL="457200" indent="-457200">
              <a:buFont typeface="Arial" panose="020B0604020202020204" pitchFamily="34" charset="0"/>
              <a:buChar char="•"/>
            </a:pPr>
            <a:r>
              <a:rPr lang="en-GB" sz="2800" dirty="0">
                <a:solidFill>
                  <a:schemeClr val="bg2"/>
                </a:solidFill>
              </a:rPr>
              <a:t>The relationship with God was ruined by man through sin</a:t>
            </a:r>
          </a:p>
          <a:p>
            <a:pPr marL="457200" indent="-457200">
              <a:buFont typeface="Arial" panose="020B0604020202020204" pitchFamily="34" charset="0"/>
              <a:buChar char="•"/>
            </a:pPr>
            <a:r>
              <a:rPr lang="en-GB" sz="2800" dirty="0">
                <a:solidFill>
                  <a:schemeClr val="bg2"/>
                </a:solidFill>
              </a:rPr>
              <a:t>The possibility of restoration of this relationship is promised by God but a living faith in God would be the foundational principle by which this could happen</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Tree>
    <p:extLst>
      <p:ext uri="{BB962C8B-B14F-4D97-AF65-F5344CB8AC3E}">
        <p14:creationId xmlns:p14="http://schemas.microsoft.com/office/powerpoint/2010/main" val="13660810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810F73-1709-6CA1-96F6-AC1BFC25F38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D25EC39-60AE-247C-8348-FFE7B2A6C291}"/>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PSALMS -</a:t>
            </a:r>
          </a:p>
          <a:p>
            <a:pPr algn="ctr"/>
            <a:r>
              <a:rPr lang="en-GB" sz="1200" b="1" dirty="0">
                <a:solidFill>
                  <a:schemeClr val="bg1"/>
                </a:solidFill>
                <a:latin typeface="Malgun Gothic" panose="020B0503020000020004" pitchFamily="34" charset="-127"/>
                <a:ea typeface="Malgun Gothic" panose="020B0503020000020004" pitchFamily="34" charset="-127"/>
              </a:rPr>
              <a:t>THE BOOK OF WORSHIP</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9DFEF2DE-4535-6208-026A-48FA4DB22969}"/>
              </a:ext>
            </a:extLst>
          </p:cNvPr>
          <p:cNvSpPr txBox="1"/>
          <p:nvPr/>
        </p:nvSpPr>
        <p:spPr>
          <a:xfrm>
            <a:off x="3371850" y="9525"/>
            <a:ext cx="8820150" cy="6670027"/>
          </a:xfrm>
          <a:prstGeom prst="rect">
            <a:avLst/>
          </a:prstGeom>
          <a:noFill/>
        </p:spPr>
        <p:txBody>
          <a:bodyPr wrap="square" lIns="360000" tIns="360000" rIns="360000" bIns="180000" rtlCol="0">
            <a:spAutoFit/>
          </a:bodyPr>
          <a:lstStyle/>
          <a:p>
            <a:r>
              <a:rPr lang="en-GB" sz="3600" dirty="0">
                <a:solidFill>
                  <a:schemeClr val="bg2"/>
                </a:solidFill>
              </a:rPr>
              <a:t>The God to be worshipped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Jehovah: The Infinite God becoming everything that man needs</a:t>
            </a:r>
          </a:p>
          <a:p>
            <a:pPr marL="457200" indent="-457200">
              <a:buFont typeface="Arial" panose="020B0604020202020204" pitchFamily="34" charset="0"/>
              <a:buChar char="•"/>
            </a:pPr>
            <a:r>
              <a:rPr lang="en-GB" sz="2800" dirty="0">
                <a:solidFill>
                  <a:schemeClr val="bg2"/>
                </a:solidFill>
              </a:rPr>
              <a:t>Elohim: The Infinite God in Power and Might</a:t>
            </a:r>
          </a:p>
          <a:p>
            <a:pPr marL="457200" indent="-457200">
              <a:buFont typeface="Arial" panose="020B0604020202020204" pitchFamily="34" charset="0"/>
              <a:buChar char="•"/>
            </a:pPr>
            <a:r>
              <a:rPr lang="en-GB" sz="2800" dirty="0" err="1">
                <a:solidFill>
                  <a:schemeClr val="bg2"/>
                </a:solidFill>
              </a:rPr>
              <a:t>Adonahy</a:t>
            </a:r>
            <a:r>
              <a:rPr lang="en-GB" sz="2800" dirty="0">
                <a:solidFill>
                  <a:schemeClr val="bg2"/>
                </a:solidFill>
              </a:rPr>
              <a:t>: The Infinite God as Sovereign Lord</a:t>
            </a:r>
          </a:p>
          <a:p>
            <a:pPr marL="457200" indent="-457200">
              <a:buFont typeface="Arial" panose="020B0604020202020204" pitchFamily="34" charset="0"/>
              <a:buChar char="•"/>
            </a:pPr>
            <a:r>
              <a:rPr lang="en-GB" sz="2800" dirty="0">
                <a:solidFill>
                  <a:schemeClr val="bg2"/>
                </a:solidFill>
              </a:rPr>
              <a:t>His loving kindness endures forever</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Man, the worshipper</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Attitude: submission, trust, obedience, joy</a:t>
            </a:r>
          </a:p>
          <a:p>
            <a:pPr marL="457200" indent="-457200">
              <a:buFont typeface="Arial" panose="020B0604020202020204" pitchFamily="34" charset="0"/>
              <a:buChar char="•"/>
            </a:pPr>
            <a:r>
              <a:rPr lang="en-GB" sz="2800" dirty="0">
                <a:solidFill>
                  <a:schemeClr val="bg2"/>
                </a:solidFill>
              </a:rPr>
              <a:t>Activity: openness and honesty, praise, devotion, making all circumstances opportunities for worship and praise</a:t>
            </a:r>
            <a:r>
              <a:rPr lang="en-GB" sz="3600" dirty="0">
                <a:solidFill>
                  <a:schemeClr val="bg2"/>
                </a:solidFill>
              </a:rPr>
              <a:t> </a:t>
            </a:r>
          </a:p>
        </p:txBody>
      </p:sp>
      <p:pic>
        <p:nvPicPr>
          <p:cNvPr id="5" name="Picture 4">
            <a:extLst>
              <a:ext uri="{FF2B5EF4-FFF2-40B4-BE49-F238E27FC236}">
                <a16:creationId xmlns:a16="http://schemas.microsoft.com/office/drawing/2014/main" id="{1C1A2EB5-26DF-13C9-B5BC-234026503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0" y="3428999"/>
            <a:ext cx="3429225" cy="3429225"/>
          </a:xfrm>
          <a:prstGeom prst="rect">
            <a:avLst/>
          </a:prstGeom>
        </p:spPr>
      </p:pic>
    </p:spTree>
    <p:extLst>
      <p:ext uri="{BB962C8B-B14F-4D97-AF65-F5344CB8AC3E}">
        <p14:creationId xmlns:p14="http://schemas.microsoft.com/office/powerpoint/2010/main" val="14377131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A62F7B3-916A-B01E-AD31-64B6C18A0F6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C743B93-88B5-6A93-A650-6D321A07A7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0"/>
            <a:ext cx="3333750" cy="6858000"/>
          </a:xfrm>
          <a:prstGeom prst="rect">
            <a:avLst/>
          </a:prstGeom>
        </p:spPr>
      </p:pic>
      <p:sp>
        <p:nvSpPr>
          <p:cNvPr id="2" name="TextBox 1">
            <a:extLst>
              <a:ext uri="{FF2B5EF4-FFF2-40B4-BE49-F238E27FC236}">
                <a16:creationId xmlns:a16="http://schemas.microsoft.com/office/drawing/2014/main" id="{45ED25AC-3BD0-CD04-F617-4093377D7DE8}"/>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latin typeface="Malgun Gothic" panose="020B0503020000020004" pitchFamily="34" charset="-127"/>
                <a:ea typeface="Malgun Gothic" panose="020B0503020000020004" pitchFamily="34" charset="-127"/>
              </a:rPr>
              <a:t>- PROVERBS -</a:t>
            </a:r>
          </a:p>
          <a:p>
            <a:pPr algn="ctr"/>
            <a:r>
              <a:rPr lang="en-GB" sz="1200" b="1" dirty="0">
                <a:latin typeface="Malgun Gothic" panose="020B0503020000020004" pitchFamily="34" charset="-127"/>
                <a:ea typeface="Malgun Gothic" panose="020B0503020000020004" pitchFamily="34" charset="-127"/>
              </a:rPr>
              <a:t>PRACTICAL WISDOM</a:t>
            </a:r>
            <a:endParaRPr lang="en-GB" sz="2000" b="1" dirty="0">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CD8918A0-C0F6-0E35-3D22-581B17CFF45B}"/>
              </a:ext>
            </a:extLst>
          </p:cNvPr>
          <p:cNvSpPr txBox="1"/>
          <p:nvPr/>
        </p:nvSpPr>
        <p:spPr>
          <a:xfrm>
            <a:off x="3371850" y="9525"/>
            <a:ext cx="8820150" cy="6393028"/>
          </a:xfrm>
          <a:prstGeom prst="rect">
            <a:avLst/>
          </a:prstGeom>
          <a:noFill/>
        </p:spPr>
        <p:txBody>
          <a:bodyPr wrap="square" lIns="360000" tIns="360000" rIns="360000" bIns="180000" rtlCol="0">
            <a:spAutoFit/>
          </a:bodyPr>
          <a:lstStyle/>
          <a:p>
            <a:r>
              <a:rPr lang="en-GB" sz="3600" dirty="0">
                <a:solidFill>
                  <a:schemeClr val="bg2"/>
                </a:solidFill>
              </a:rPr>
              <a:t>The Law of Wisdom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Wisdom is of God, he is all-wise</a:t>
            </a:r>
          </a:p>
          <a:p>
            <a:pPr marL="457200" indent="-457200">
              <a:buFont typeface="Arial" panose="020B0604020202020204" pitchFamily="34" charset="0"/>
              <a:buChar char="•"/>
            </a:pPr>
            <a:r>
              <a:rPr lang="en-GB" sz="2800" dirty="0">
                <a:solidFill>
                  <a:schemeClr val="bg2"/>
                </a:solidFill>
              </a:rPr>
              <a:t>Man becomes wise only as he comes to know God and fear God</a:t>
            </a:r>
          </a:p>
          <a:p>
            <a:pPr marL="457200" indent="-457200">
              <a:buFont typeface="Arial" panose="020B0604020202020204" pitchFamily="34" charset="0"/>
              <a:buChar char="•"/>
            </a:pPr>
            <a:r>
              <a:rPr lang="en-GB" sz="2800" dirty="0">
                <a:solidFill>
                  <a:schemeClr val="bg2"/>
                </a:solidFill>
              </a:rPr>
              <a:t>Fear of God is not terror, but apprehension of God as he has revealed himself leading to submission, obedience and love</a:t>
            </a:r>
          </a:p>
          <a:p>
            <a:pPr marL="457200" indent="-457200">
              <a:buFont typeface="Arial" panose="020B0604020202020204" pitchFamily="34" charset="0"/>
              <a:buChar char="•"/>
            </a:pPr>
            <a:r>
              <a:rPr lang="en-GB" sz="2800" dirty="0">
                <a:solidFill>
                  <a:schemeClr val="bg2"/>
                </a:solidFill>
              </a:rPr>
              <a:t>Success in life in matters of family, friends, and everything else is determined not by fate, circumstances or fortune but by living God’s way</a:t>
            </a:r>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Tree>
    <p:extLst>
      <p:ext uri="{BB962C8B-B14F-4D97-AF65-F5344CB8AC3E}">
        <p14:creationId xmlns:p14="http://schemas.microsoft.com/office/powerpoint/2010/main" val="2433662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02BED2A-E594-4207-61AF-E988035CB51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D5E190E-B898-DB26-4504-C40ECD7CE8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 y="0"/>
            <a:ext cx="3332710" cy="6858000"/>
          </a:xfrm>
          <a:prstGeom prst="rect">
            <a:avLst/>
          </a:prstGeom>
        </p:spPr>
      </p:pic>
      <p:sp>
        <p:nvSpPr>
          <p:cNvPr id="2" name="TextBox 1">
            <a:extLst>
              <a:ext uri="{FF2B5EF4-FFF2-40B4-BE49-F238E27FC236}">
                <a16:creationId xmlns:a16="http://schemas.microsoft.com/office/drawing/2014/main" id="{A47C22EE-C1A5-C00E-22B1-33F582976DE0}"/>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ECCLESIASTES -</a:t>
            </a:r>
          </a:p>
          <a:p>
            <a:pPr algn="ctr"/>
            <a:r>
              <a:rPr lang="en-GB" sz="1200" b="1" dirty="0">
                <a:solidFill>
                  <a:schemeClr val="bg1"/>
                </a:solidFill>
                <a:latin typeface="Malgun Gothic" panose="020B0503020000020004" pitchFamily="34" charset="-127"/>
                <a:ea typeface="Malgun Gothic" panose="020B0503020000020004" pitchFamily="34" charset="-127"/>
              </a:rPr>
              <a:t>THE VANITY OF MATERIALISM</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9858FB8B-C95F-6A4F-7880-98EC215DF4BC}"/>
              </a:ext>
            </a:extLst>
          </p:cNvPr>
          <p:cNvSpPr txBox="1"/>
          <p:nvPr/>
        </p:nvSpPr>
        <p:spPr>
          <a:xfrm>
            <a:off x="3371850" y="9525"/>
            <a:ext cx="8820150" cy="4053926"/>
          </a:xfrm>
          <a:prstGeom prst="rect">
            <a:avLst/>
          </a:prstGeom>
          <a:noFill/>
        </p:spPr>
        <p:txBody>
          <a:bodyPr wrap="square" lIns="360000" tIns="360000" rIns="360000" bIns="180000" rtlCol="0">
            <a:spAutoFit/>
          </a:bodyPr>
          <a:lstStyle/>
          <a:p>
            <a:r>
              <a:rPr lang="en-GB" sz="3600" dirty="0">
                <a:solidFill>
                  <a:schemeClr val="bg2"/>
                </a:solidFill>
              </a:rPr>
              <a:t>The Revelation of Folly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Foolishness is to de-throne God, to live without God </a:t>
            </a:r>
          </a:p>
          <a:p>
            <a:pPr marL="457200" indent="-457200">
              <a:buFont typeface="Arial" panose="020B0604020202020204" pitchFamily="34" charset="0"/>
              <a:buChar char="•"/>
            </a:pPr>
            <a:r>
              <a:rPr lang="en-GB" sz="2800" dirty="0">
                <a:solidFill>
                  <a:schemeClr val="bg2"/>
                </a:solidFill>
              </a:rPr>
              <a:t>A life unyielded to God is “vanity”: a life of distorted truth; fatalism; seeking; selfishness; pessimism</a:t>
            </a:r>
          </a:p>
          <a:p>
            <a:pPr marL="457200" indent="-457200">
              <a:buFont typeface="Arial" panose="020B0604020202020204" pitchFamily="34" charset="0"/>
              <a:buChar char="•"/>
            </a:pPr>
            <a:r>
              <a:rPr lang="en-GB" sz="2800" dirty="0">
                <a:solidFill>
                  <a:schemeClr val="bg2"/>
                </a:solidFill>
              </a:rPr>
              <a:t>A life yielded to God is to find the “Key of Life”</a:t>
            </a:r>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Tree>
    <p:extLst>
      <p:ext uri="{BB962C8B-B14F-4D97-AF65-F5344CB8AC3E}">
        <p14:creationId xmlns:p14="http://schemas.microsoft.com/office/powerpoint/2010/main" val="1753198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987F2BF-82C2-8F88-5C66-437820CBFD9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898A5E04-F0A3-DF72-361B-868A3058EA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14" y="0"/>
            <a:ext cx="3330771" cy="6858000"/>
          </a:xfrm>
          <a:prstGeom prst="rect">
            <a:avLst/>
          </a:prstGeom>
        </p:spPr>
      </p:pic>
      <p:sp>
        <p:nvSpPr>
          <p:cNvPr id="2" name="TextBox 1">
            <a:extLst>
              <a:ext uri="{FF2B5EF4-FFF2-40B4-BE49-F238E27FC236}">
                <a16:creationId xmlns:a16="http://schemas.microsoft.com/office/drawing/2014/main" id="{84A168E3-C8AB-A540-33DA-6EED8C03D928}"/>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SONG OF SONGS -</a:t>
            </a:r>
          </a:p>
          <a:p>
            <a:pPr algn="ctr"/>
            <a:r>
              <a:rPr lang="en-GB" sz="1200" b="1" dirty="0">
                <a:solidFill>
                  <a:schemeClr val="bg1"/>
                </a:solidFill>
                <a:latin typeface="Malgun Gothic" panose="020B0503020000020004" pitchFamily="34" charset="-127"/>
                <a:ea typeface="Malgun Gothic" panose="020B0503020000020004" pitchFamily="34" charset="-127"/>
              </a:rPr>
              <a:t>THE CANTICLES OF LOVE</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4696171B-1823-DF19-9409-08DD8ECF1B50}"/>
              </a:ext>
            </a:extLst>
          </p:cNvPr>
          <p:cNvSpPr txBox="1"/>
          <p:nvPr/>
        </p:nvSpPr>
        <p:spPr>
          <a:xfrm>
            <a:off x="3371850" y="9525"/>
            <a:ext cx="8820150" cy="4761812"/>
          </a:xfrm>
          <a:prstGeom prst="rect">
            <a:avLst/>
          </a:prstGeom>
          <a:noFill/>
        </p:spPr>
        <p:txBody>
          <a:bodyPr wrap="square" lIns="360000" tIns="360000" rIns="360000" bIns="180000" rtlCol="0">
            <a:spAutoFit/>
          </a:bodyPr>
          <a:lstStyle/>
          <a:p>
            <a:r>
              <a:rPr lang="en-GB" sz="3600" dirty="0">
                <a:solidFill>
                  <a:schemeClr val="bg2"/>
                </a:solidFill>
              </a:rPr>
              <a:t>Love is Supreme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Human life finds its highest fulfilment in the love of man and woman</a:t>
            </a:r>
          </a:p>
          <a:p>
            <a:pPr marL="457200" indent="-457200">
              <a:buFont typeface="Arial" panose="020B0604020202020204" pitchFamily="34" charset="0"/>
              <a:buChar char="•"/>
            </a:pPr>
            <a:r>
              <a:rPr lang="en-GB" sz="2800" dirty="0">
                <a:solidFill>
                  <a:schemeClr val="bg2"/>
                </a:solidFill>
              </a:rPr>
              <a:t>Love is exclusive, contented, strong, unbreakable, an unquenchable flame</a:t>
            </a:r>
          </a:p>
          <a:p>
            <a:pPr marL="457200" indent="-457200">
              <a:buFont typeface="Arial" panose="020B0604020202020204" pitchFamily="34" charset="0"/>
              <a:buChar char="•"/>
            </a:pPr>
            <a:r>
              <a:rPr lang="en-GB" sz="2800" dirty="0">
                <a:solidFill>
                  <a:schemeClr val="bg2"/>
                </a:solidFill>
              </a:rPr>
              <a:t>Complementary: Male - intense, protective; Female - answering, trusting</a:t>
            </a:r>
          </a:p>
          <a:p>
            <a:pPr marL="457200" indent="-457200">
              <a:buFont typeface="Arial" panose="020B0604020202020204" pitchFamily="34" charset="0"/>
              <a:buChar char="•"/>
            </a:pPr>
            <a:r>
              <a:rPr lang="en-GB" sz="2800" dirty="0">
                <a:solidFill>
                  <a:schemeClr val="bg2"/>
                </a:solidFill>
              </a:rPr>
              <a:t>Human love is a representation of true spiritual religion: passion, abandonment, fidelity  </a:t>
            </a:r>
          </a:p>
        </p:txBody>
      </p:sp>
    </p:spTree>
    <p:extLst>
      <p:ext uri="{BB962C8B-B14F-4D97-AF65-F5344CB8AC3E}">
        <p14:creationId xmlns:p14="http://schemas.microsoft.com/office/powerpoint/2010/main" val="3678766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9942AC4-E8F6-3D28-3C4D-8C2A484E832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C859EDF-08FC-33C7-198D-B16F59FAF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8" y="0"/>
            <a:ext cx="3335445" cy="6858000"/>
          </a:xfrm>
          <a:prstGeom prst="rect">
            <a:avLst/>
          </a:prstGeom>
        </p:spPr>
      </p:pic>
      <p:sp>
        <p:nvSpPr>
          <p:cNvPr id="2" name="TextBox 1">
            <a:extLst>
              <a:ext uri="{FF2B5EF4-FFF2-40B4-BE49-F238E27FC236}">
                <a16:creationId xmlns:a16="http://schemas.microsoft.com/office/drawing/2014/main" id="{BE4185BF-B38E-52C9-B0BF-FB7881CFBCFD}"/>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latin typeface="Malgun Gothic" panose="020B0503020000020004" pitchFamily="34" charset="-127"/>
                <a:ea typeface="Malgun Gothic" panose="020B0503020000020004" pitchFamily="34" charset="-127"/>
              </a:rPr>
              <a:t>- ISAIAH -</a:t>
            </a:r>
          </a:p>
          <a:p>
            <a:pPr algn="ctr"/>
            <a:r>
              <a:rPr lang="en-GB" sz="1200" b="1" dirty="0">
                <a:latin typeface="Malgun Gothic" panose="020B0503020000020004" pitchFamily="34" charset="-127"/>
                <a:ea typeface="Malgun Gothic" panose="020B0503020000020004" pitchFamily="34" charset="-127"/>
              </a:rPr>
              <a:t>THE PROPHET OF THE THEOCRACY</a:t>
            </a:r>
            <a:endParaRPr lang="en-GB" sz="2000" b="1" dirty="0">
              <a:latin typeface="Malgun Gothic" panose="020B0503020000020004" pitchFamily="34" charset="-127"/>
              <a:ea typeface="Malgun Gothic" panose="020B0503020000020004" pitchFamily="34" charset="-127"/>
            </a:endParaRPr>
          </a:p>
        </p:txBody>
      </p:sp>
      <p:sp>
        <p:nvSpPr>
          <p:cNvPr id="4" name="TextBox 3">
            <a:extLst>
              <a:ext uri="{FF2B5EF4-FFF2-40B4-BE49-F238E27FC236}">
                <a16:creationId xmlns:a16="http://schemas.microsoft.com/office/drawing/2014/main" id="{CEBF88F4-56CE-A06B-3903-BC5BF94A75A7}"/>
              </a:ext>
            </a:extLst>
          </p:cNvPr>
          <p:cNvSpPr txBox="1"/>
          <p:nvPr/>
        </p:nvSpPr>
        <p:spPr>
          <a:xfrm>
            <a:off x="3371850" y="9525"/>
            <a:ext cx="8820150" cy="7039359"/>
          </a:xfrm>
          <a:prstGeom prst="rect">
            <a:avLst/>
          </a:prstGeom>
          <a:noFill/>
        </p:spPr>
        <p:txBody>
          <a:bodyPr wrap="square" lIns="360000" tIns="360000" rIns="360000" bIns="180000" rtlCol="0">
            <a:spAutoFit/>
          </a:bodyPr>
          <a:lstStyle/>
          <a:p>
            <a:r>
              <a:rPr lang="en-GB" sz="3600" dirty="0">
                <a:solidFill>
                  <a:schemeClr val="bg2"/>
                </a:solidFill>
              </a:rPr>
              <a:t>God’s Throne - Man’s part: Submission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Submission to the government of God in his holiness and righteousness is the one sufficient condition for the true fulfilment of all human life, personal, social, national</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God’s Throne - God’s part: Grace</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Restoration of human life from its sin bruised and broken condition is only made possible by the grace of God.</a:t>
            </a:r>
          </a:p>
          <a:p>
            <a:pPr marL="457200" indent="-457200">
              <a:buFont typeface="Arial" panose="020B0604020202020204" pitchFamily="34" charset="0"/>
              <a:buChar char="•"/>
            </a:pPr>
            <a:r>
              <a:rPr lang="en-GB" sz="2800" dirty="0">
                <a:solidFill>
                  <a:schemeClr val="bg2"/>
                </a:solidFill>
              </a:rPr>
              <a:t>Grace is the inspiration of salvation</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Tree>
    <p:extLst>
      <p:ext uri="{BB962C8B-B14F-4D97-AF65-F5344CB8AC3E}">
        <p14:creationId xmlns:p14="http://schemas.microsoft.com/office/powerpoint/2010/main" val="517273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AB88D2F-0A4B-1AFF-5C6E-ADEDA592F20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755726B-23B1-0BD9-A295-323143622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 y="0"/>
            <a:ext cx="3331748" cy="6858000"/>
          </a:xfrm>
          <a:prstGeom prst="rect">
            <a:avLst/>
          </a:prstGeom>
        </p:spPr>
      </p:pic>
      <p:sp>
        <p:nvSpPr>
          <p:cNvPr id="2" name="TextBox 1">
            <a:extLst>
              <a:ext uri="{FF2B5EF4-FFF2-40B4-BE49-F238E27FC236}">
                <a16:creationId xmlns:a16="http://schemas.microsoft.com/office/drawing/2014/main" id="{2E3ADA24-3108-7F20-8BE0-F88D50298CC0}"/>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JEREMIAH -</a:t>
            </a:r>
          </a:p>
          <a:p>
            <a:pPr algn="ctr"/>
            <a:r>
              <a:rPr lang="en-GB" sz="1200" b="1" dirty="0">
                <a:solidFill>
                  <a:schemeClr val="bg1"/>
                </a:solidFill>
                <a:latin typeface="Malgun Gothic" panose="020B0503020000020004" pitchFamily="34" charset="-127"/>
                <a:ea typeface="Malgun Gothic" panose="020B0503020000020004" pitchFamily="34" charset="-127"/>
              </a:rPr>
              <a:t>THE PROPHET OF FAILURE</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878BCA16-0F0F-FD3C-5092-A86D41D07EC6}"/>
              </a:ext>
            </a:extLst>
          </p:cNvPr>
          <p:cNvSpPr txBox="1"/>
          <p:nvPr/>
        </p:nvSpPr>
        <p:spPr>
          <a:xfrm>
            <a:off x="3371850" y="9525"/>
            <a:ext cx="8820150" cy="7316358"/>
          </a:xfrm>
          <a:prstGeom prst="rect">
            <a:avLst/>
          </a:prstGeom>
          <a:noFill/>
        </p:spPr>
        <p:txBody>
          <a:bodyPr wrap="square" lIns="360000" tIns="360000" rIns="360000" bIns="180000" rtlCol="0">
            <a:spAutoFit/>
          </a:bodyPr>
          <a:lstStyle/>
          <a:p>
            <a:r>
              <a:rPr lang="en-GB" sz="3600" dirty="0">
                <a:solidFill>
                  <a:schemeClr val="bg2"/>
                </a:solidFill>
              </a:rPr>
              <a:t>God’s Law: Sin is certain Destruction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The reason for national ruin and personal failure in life is sin</a:t>
            </a:r>
          </a:p>
          <a:p>
            <a:pPr marL="457200" indent="-457200">
              <a:buFont typeface="Arial" panose="020B0604020202020204" pitchFamily="34" charset="0"/>
              <a:buChar char="•"/>
            </a:pPr>
            <a:r>
              <a:rPr lang="en-GB" sz="2800" dirty="0">
                <a:solidFill>
                  <a:schemeClr val="bg2"/>
                </a:solidFill>
              </a:rPr>
              <a:t>The root of sin is the forgetfulness of, and rebellion against God</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The Heart of God is wounded by Sin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 is grieved by sin and its end, which is judgment</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The Victory over sin is with God</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He will save and his Saviour is appointed</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Tree>
    <p:extLst>
      <p:ext uri="{BB962C8B-B14F-4D97-AF65-F5344CB8AC3E}">
        <p14:creationId xmlns:p14="http://schemas.microsoft.com/office/powerpoint/2010/main" val="31185964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5E818F1-CCB3-4018-84E9-4EDE6625396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DA31746-C608-9CC3-8327-053FC64A7C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1" y="0"/>
            <a:ext cx="3374232" cy="6858000"/>
          </a:xfrm>
          <a:prstGeom prst="rect">
            <a:avLst/>
          </a:prstGeom>
        </p:spPr>
      </p:pic>
      <p:sp>
        <p:nvSpPr>
          <p:cNvPr id="2" name="TextBox 1">
            <a:extLst>
              <a:ext uri="{FF2B5EF4-FFF2-40B4-BE49-F238E27FC236}">
                <a16:creationId xmlns:a16="http://schemas.microsoft.com/office/drawing/2014/main" id="{380DFC40-B9F9-92C9-9DED-4985323786A3}"/>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latin typeface="Malgun Gothic" panose="020B0503020000020004" pitchFamily="34" charset="-127"/>
                <a:ea typeface="Malgun Gothic" panose="020B0503020000020004" pitchFamily="34" charset="-127"/>
              </a:rPr>
              <a:t>- LAMENTATIONS -</a:t>
            </a:r>
          </a:p>
          <a:p>
            <a:pPr algn="ctr"/>
            <a:r>
              <a:rPr lang="en-GB" sz="1200" b="1" dirty="0">
                <a:latin typeface="Malgun Gothic" panose="020B0503020000020004" pitchFamily="34" charset="-127"/>
                <a:ea typeface="Malgun Gothic" panose="020B0503020000020004" pitchFamily="34" charset="-127"/>
              </a:rPr>
              <a:t>LAMENTATIONS OF JEREMIAH</a:t>
            </a:r>
            <a:endParaRPr lang="en-GB" sz="2000" b="1" dirty="0">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E7762702-FDE1-D953-8B39-81799DD0FF03}"/>
              </a:ext>
            </a:extLst>
          </p:cNvPr>
          <p:cNvSpPr txBox="1"/>
          <p:nvPr/>
        </p:nvSpPr>
        <p:spPr>
          <a:xfrm>
            <a:off x="3371850" y="9525"/>
            <a:ext cx="8820150" cy="7285580"/>
          </a:xfrm>
          <a:prstGeom prst="rect">
            <a:avLst/>
          </a:prstGeom>
          <a:noFill/>
        </p:spPr>
        <p:txBody>
          <a:bodyPr wrap="square" lIns="360000" tIns="360000" rIns="360000" bIns="180000" rtlCol="0">
            <a:spAutoFit/>
          </a:bodyPr>
          <a:lstStyle/>
          <a:p>
            <a:r>
              <a:rPr lang="en-GB" sz="3600" dirty="0">
                <a:solidFill>
                  <a:schemeClr val="bg2"/>
                </a:solidFill>
              </a:rPr>
              <a:t>The 5 laments of Jeremiah</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The desolate city of Zion - because she has grievously sinned</a:t>
            </a:r>
          </a:p>
          <a:p>
            <a:pPr marL="457200" indent="-457200">
              <a:buFont typeface="Arial" panose="020B0604020202020204" pitchFamily="34" charset="0"/>
              <a:buChar char="•"/>
            </a:pPr>
            <a:r>
              <a:rPr lang="en-GB" sz="2800" dirty="0">
                <a:solidFill>
                  <a:schemeClr val="bg2"/>
                </a:solidFill>
              </a:rPr>
              <a:t>Desolate because God has come in judgment - an appeal for penitence</a:t>
            </a:r>
          </a:p>
          <a:p>
            <a:pPr marL="457200" indent="-457200">
              <a:buFont typeface="Arial" panose="020B0604020202020204" pitchFamily="34" charset="0"/>
              <a:buChar char="•"/>
            </a:pPr>
            <a:r>
              <a:rPr lang="en-GB" sz="2800" dirty="0">
                <a:solidFill>
                  <a:schemeClr val="bg2"/>
                </a:solidFill>
              </a:rPr>
              <a:t>God has been just but will yet come in mercy if the people turn back</a:t>
            </a:r>
          </a:p>
          <a:p>
            <a:pPr marL="457200" indent="-457200">
              <a:buFont typeface="Arial" panose="020B0604020202020204" pitchFamily="34" charset="0"/>
              <a:buChar char="•"/>
            </a:pPr>
            <a:r>
              <a:rPr lang="en-GB" sz="2800" dirty="0">
                <a:solidFill>
                  <a:schemeClr val="bg2"/>
                </a:solidFill>
              </a:rPr>
              <a:t>The desolation and sins laid out. The vanity of help from men</a:t>
            </a:r>
          </a:p>
          <a:p>
            <a:pPr marL="457200" indent="-457200">
              <a:buFont typeface="Arial" panose="020B0604020202020204" pitchFamily="34" charset="0"/>
              <a:buChar char="•"/>
            </a:pPr>
            <a:r>
              <a:rPr lang="en-GB" sz="2800" dirty="0">
                <a:solidFill>
                  <a:schemeClr val="bg2"/>
                </a:solidFill>
              </a:rPr>
              <a:t>An appeal to God to remember their affliction and turn them again unto Him</a:t>
            </a:r>
          </a:p>
          <a:p>
            <a:pPr marL="457200" indent="-457200">
              <a:buFont typeface="Arial" panose="020B0604020202020204" pitchFamily="34" charset="0"/>
              <a:buChar char="•"/>
            </a:pPr>
            <a:endParaRPr lang="en-GB" sz="36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503098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29E2542-5E4E-B484-B409-96AD8B746B5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00A5C0A9-6F4D-C75D-5040-77A1E6A144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2" y="2438400"/>
            <a:ext cx="3327135" cy="4419600"/>
          </a:xfrm>
          <a:prstGeom prst="rect">
            <a:avLst/>
          </a:prstGeom>
          <a:effectLst>
            <a:softEdge rad="215900"/>
          </a:effectLst>
        </p:spPr>
      </p:pic>
      <p:sp>
        <p:nvSpPr>
          <p:cNvPr id="2" name="TextBox 1">
            <a:extLst>
              <a:ext uri="{FF2B5EF4-FFF2-40B4-BE49-F238E27FC236}">
                <a16:creationId xmlns:a16="http://schemas.microsoft.com/office/drawing/2014/main" id="{990DF8EC-0208-CAB3-7FEA-59DA00F0DD8D}"/>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EZEKIEL -</a:t>
            </a:r>
          </a:p>
          <a:p>
            <a:pPr algn="ctr"/>
            <a:r>
              <a:rPr lang="en-GB" sz="1200" b="1" dirty="0">
                <a:solidFill>
                  <a:schemeClr val="bg1"/>
                </a:solidFill>
                <a:latin typeface="Malgun Gothic" panose="020B0503020000020004" pitchFamily="34" charset="-127"/>
                <a:ea typeface="Malgun Gothic" panose="020B0503020000020004" pitchFamily="34" charset="-127"/>
              </a:rPr>
              <a:t>THE PROPHET OF HOPE</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D500C092-E930-E74D-D1B0-14FFB402D172}"/>
              </a:ext>
            </a:extLst>
          </p:cNvPr>
          <p:cNvSpPr txBox="1"/>
          <p:nvPr/>
        </p:nvSpPr>
        <p:spPr>
          <a:xfrm>
            <a:off x="3371850" y="9525"/>
            <a:ext cx="8820150" cy="7624134"/>
          </a:xfrm>
          <a:prstGeom prst="rect">
            <a:avLst/>
          </a:prstGeom>
          <a:noFill/>
        </p:spPr>
        <p:txBody>
          <a:bodyPr wrap="square" lIns="360000" tIns="360000" rIns="360000" bIns="180000" rtlCol="0">
            <a:spAutoFit/>
          </a:bodyPr>
          <a:lstStyle/>
          <a:p>
            <a:r>
              <a:rPr lang="en-GB" sz="3600" dirty="0">
                <a:solidFill>
                  <a:schemeClr val="bg2"/>
                </a:solidFill>
              </a:rPr>
              <a:t>A Vision and Knowledge of God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Supremacy: He will Judge against Sin</a:t>
            </a:r>
          </a:p>
          <a:p>
            <a:pPr marL="457200" indent="-457200">
              <a:buFont typeface="Arial" panose="020B0604020202020204" pitchFamily="34" charset="0"/>
              <a:buChar char="•"/>
            </a:pPr>
            <a:r>
              <a:rPr lang="en-GB" sz="2800" dirty="0">
                <a:solidFill>
                  <a:schemeClr val="bg2"/>
                </a:solidFill>
              </a:rPr>
              <a:t>Serving: He is the Shepherd, restoring</a:t>
            </a:r>
          </a:p>
          <a:p>
            <a:pPr marL="457200" indent="-457200">
              <a:buFont typeface="Arial" panose="020B0604020202020204" pitchFamily="34" charset="0"/>
              <a:buChar char="•"/>
            </a:pPr>
            <a:r>
              <a:rPr lang="en-GB" sz="2800" dirty="0">
                <a:solidFill>
                  <a:schemeClr val="bg2"/>
                </a:solidFill>
              </a:rPr>
              <a:t>Manifestation: His purpose “that they may know Jehovah”</a:t>
            </a:r>
          </a:p>
          <a:p>
            <a:pPr marL="457200" indent="-457200">
              <a:buFont typeface="Arial" panose="020B0604020202020204" pitchFamily="34" charset="0"/>
              <a:buChar char="•"/>
            </a:pPr>
            <a:r>
              <a:rPr lang="en-GB" sz="2800" dirty="0">
                <a:solidFill>
                  <a:schemeClr val="bg2"/>
                </a:solidFill>
              </a:rPr>
              <a:t>Mystery: A  new order and last temple “The Lord is there”</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Such a Knowledge of God is the reason for Hope</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Such a knowledge of God is the inspiration for joy and hope</a:t>
            </a:r>
            <a:endParaRPr lang="en-GB" sz="36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35642467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ECE6BEF-1E39-536E-C5AB-509B8E749E7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A585097-4A17-C5FD-33C3-759EA8B5AD56}"/>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DANIEL -</a:t>
            </a:r>
          </a:p>
          <a:p>
            <a:pPr algn="ctr"/>
            <a:r>
              <a:rPr lang="en-GB" sz="1200" b="1" dirty="0">
                <a:solidFill>
                  <a:schemeClr val="bg1"/>
                </a:solidFill>
                <a:latin typeface="Malgun Gothic" panose="020B0503020000020004" pitchFamily="34" charset="-127"/>
                <a:ea typeface="Malgun Gothic" panose="020B0503020000020004" pitchFamily="34" charset="-127"/>
              </a:rPr>
              <a:t>THE PROPHET OF INTERPRETATION</a:t>
            </a:r>
            <a:endParaRPr lang="en-GB" sz="2000" b="1" dirty="0">
              <a:solidFill>
                <a:schemeClr val="bg1"/>
              </a:solidFill>
              <a:latin typeface="Malgun Gothic" panose="020B0503020000020004" pitchFamily="34" charset="-127"/>
              <a:ea typeface="Malgun Gothic" panose="020B0503020000020004" pitchFamily="34" charset="-127"/>
            </a:endParaRPr>
          </a:p>
        </p:txBody>
      </p:sp>
      <p:pic>
        <p:nvPicPr>
          <p:cNvPr id="5" name="Picture 4">
            <a:extLst>
              <a:ext uri="{FF2B5EF4-FFF2-40B4-BE49-F238E27FC236}">
                <a16:creationId xmlns:a16="http://schemas.microsoft.com/office/drawing/2014/main" id="{8EEC6548-D464-3CB6-39C5-13D692C086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819400"/>
            <a:ext cx="3392578" cy="4029074"/>
          </a:xfrm>
          <a:prstGeom prst="rect">
            <a:avLst/>
          </a:prstGeom>
        </p:spPr>
      </p:pic>
      <p:sp>
        <p:nvSpPr>
          <p:cNvPr id="3" name="TextBox 2">
            <a:extLst>
              <a:ext uri="{FF2B5EF4-FFF2-40B4-BE49-F238E27FC236}">
                <a16:creationId xmlns:a16="http://schemas.microsoft.com/office/drawing/2014/main" id="{25C80492-6CA3-790F-5D0E-AA46A20A442C}"/>
              </a:ext>
            </a:extLst>
          </p:cNvPr>
          <p:cNvSpPr txBox="1"/>
          <p:nvPr/>
        </p:nvSpPr>
        <p:spPr>
          <a:xfrm>
            <a:off x="3371850" y="9525"/>
            <a:ext cx="8820150" cy="7501024"/>
          </a:xfrm>
          <a:prstGeom prst="rect">
            <a:avLst/>
          </a:prstGeom>
          <a:noFill/>
        </p:spPr>
        <p:txBody>
          <a:bodyPr wrap="square" lIns="360000" tIns="360000" rIns="360000" bIns="180000" rtlCol="0">
            <a:spAutoFit/>
          </a:bodyPr>
          <a:lstStyle/>
          <a:p>
            <a:r>
              <a:rPr lang="en-GB" sz="3600" dirty="0">
                <a:solidFill>
                  <a:schemeClr val="bg2"/>
                </a:solidFill>
              </a:rPr>
              <a:t>Another vision of God’s Government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In command of human kings and world events</a:t>
            </a:r>
          </a:p>
          <a:p>
            <a:pPr marL="457200" indent="-457200">
              <a:buFont typeface="Arial" panose="020B0604020202020204" pitchFamily="34" charset="0"/>
              <a:buChar char="•"/>
            </a:pPr>
            <a:r>
              <a:rPr lang="en-GB" sz="2800" dirty="0">
                <a:solidFill>
                  <a:schemeClr val="bg2"/>
                </a:solidFill>
              </a:rPr>
              <a:t>Bringing down and raising up</a:t>
            </a:r>
          </a:p>
          <a:p>
            <a:pPr marL="457200" indent="-457200">
              <a:buFont typeface="Arial" panose="020B0604020202020204" pitchFamily="34" charset="0"/>
              <a:buChar char="•"/>
            </a:pPr>
            <a:r>
              <a:rPr lang="en-GB" sz="2800" dirty="0">
                <a:solidFill>
                  <a:schemeClr val="bg2"/>
                </a:solidFill>
              </a:rPr>
              <a:t>Against evil and preserving good</a:t>
            </a:r>
          </a:p>
          <a:p>
            <a:pPr marL="457200" indent="-457200">
              <a:buFont typeface="Arial" panose="020B0604020202020204" pitchFamily="34" charset="0"/>
              <a:buChar char="•"/>
            </a:pPr>
            <a:r>
              <a:rPr lang="en-GB" sz="2800" dirty="0">
                <a:solidFill>
                  <a:schemeClr val="bg2"/>
                </a:solidFill>
              </a:rPr>
              <a:t>Caring for those who honour him</a:t>
            </a:r>
          </a:p>
          <a:p>
            <a:pPr marL="457200" indent="-457200">
              <a:buFont typeface="Arial" panose="020B0604020202020204" pitchFamily="34" charset="0"/>
              <a:buChar char="•"/>
            </a:pPr>
            <a:endParaRPr lang="en-GB" sz="28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In command of the future</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God’s wisdom and might and mystery in determining future events</a:t>
            </a:r>
          </a:p>
          <a:p>
            <a:pPr marL="457200" indent="-457200">
              <a:buFont typeface="Arial" panose="020B0604020202020204" pitchFamily="34" charset="0"/>
              <a:buChar char="•"/>
            </a:pPr>
            <a:r>
              <a:rPr lang="en-GB" sz="2800" dirty="0">
                <a:solidFill>
                  <a:schemeClr val="bg2"/>
                </a:solidFill>
              </a:rPr>
              <a:t>An end to sins and everlasting righteousness are in sight</a:t>
            </a:r>
            <a:endParaRPr lang="en-GB" sz="36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1824952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F2C9605-8984-DCEB-E136-986A1DF3E826}"/>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9D3A99F-397A-C4B4-9C5F-44B2E931E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9" y="0"/>
            <a:ext cx="3339787" cy="6858000"/>
          </a:xfrm>
          <a:prstGeom prst="rect">
            <a:avLst/>
          </a:prstGeom>
        </p:spPr>
      </p:pic>
      <p:sp>
        <p:nvSpPr>
          <p:cNvPr id="2" name="TextBox 1">
            <a:extLst>
              <a:ext uri="{FF2B5EF4-FFF2-40B4-BE49-F238E27FC236}">
                <a16:creationId xmlns:a16="http://schemas.microsoft.com/office/drawing/2014/main" id="{9B7C5CEF-EC52-79E3-1A48-F7BF434497C6}"/>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HOSEA -</a:t>
            </a:r>
          </a:p>
          <a:p>
            <a:pPr algn="ctr"/>
            <a:r>
              <a:rPr lang="en-GB" sz="1200" b="1" dirty="0">
                <a:solidFill>
                  <a:schemeClr val="bg1"/>
                </a:solidFill>
                <a:latin typeface="Malgun Gothic" panose="020B0503020000020004" pitchFamily="34" charset="-127"/>
                <a:ea typeface="Malgun Gothic" panose="020B0503020000020004" pitchFamily="34" charset="-127"/>
              </a:rPr>
              <a:t>SPIRITUAL ADULTERY</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95F3D91C-3DBD-AD92-CFC9-59C50CEEA67B}"/>
              </a:ext>
            </a:extLst>
          </p:cNvPr>
          <p:cNvSpPr txBox="1"/>
          <p:nvPr/>
        </p:nvSpPr>
        <p:spPr>
          <a:xfrm>
            <a:off x="3371850" y="9525"/>
            <a:ext cx="8820150" cy="6731582"/>
          </a:xfrm>
          <a:prstGeom prst="rect">
            <a:avLst/>
          </a:prstGeom>
          <a:noFill/>
        </p:spPr>
        <p:txBody>
          <a:bodyPr wrap="square" lIns="360000" tIns="360000" rIns="360000" bIns="180000" rtlCol="0">
            <a:spAutoFit/>
          </a:bodyPr>
          <a:lstStyle/>
          <a:p>
            <a:r>
              <a:rPr lang="en-GB" sz="3600" dirty="0">
                <a:solidFill>
                  <a:schemeClr val="bg2"/>
                </a:solidFill>
              </a:rPr>
              <a:t>A message for God’s People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Compromise with the world is spiritual adultery, a most serious sin against the love of God</a:t>
            </a:r>
          </a:p>
          <a:p>
            <a:pPr marL="457200" indent="-457200">
              <a:buFont typeface="Arial" panose="020B0604020202020204" pitchFamily="34" charset="0"/>
              <a:buChar char="•"/>
            </a:pPr>
            <a:r>
              <a:rPr lang="en-GB" sz="2800" dirty="0">
                <a:solidFill>
                  <a:schemeClr val="bg2"/>
                </a:solidFill>
              </a:rPr>
              <a:t>God’s judgment is inevitable: God’s people can speak no authoritative witness to the world</a:t>
            </a:r>
          </a:p>
          <a:p>
            <a:pPr marL="457200" indent="-457200">
              <a:buFont typeface="Arial" panose="020B0604020202020204" pitchFamily="34" charset="0"/>
              <a:buChar char="•"/>
            </a:pPr>
            <a:r>
              <a:rPr lang="en-GB" sz="2800" dirty="0">
                <a:solidFill>
                  <a:schemeClr val="bg2"/>
                </a:solidFill>
              </a:rPr>
              <a:t>God will heal the sin of compromise and restore God’s people but only when they turn to him: His love is not gone</a:t>
            </a:r>
          </a:p>
          <a:p>
            <a:pPr marL="457200" indent="-457200">
              <a:buFont typeface="Arial" panose="020B0604020202020204" pitchFamily="34" charset="0"/>
              <a:buChar char="•"/>
            </a:pPr>
            <a:r>
              <a:rPr lang="en-GB" sz="2800" dirty="0">
                <a:solidFill>
                  <a:schemeClr val="bg2"/>
                </a:solidFill>
              </a:rPr>
              <a:t>God’s people must have “nothing more to do with idols”</a:t>
            </a: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1794858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49A1A6-2C8F-92E6-4890-2A654ECD73A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1A86D63-1E58-CD15-AFC3-257560B71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6" y="0"/>
            <a:ext cx="3339787" cy="6858000"/>
          </a:xfrm>
          <a:prstGeom prst="rect">
            <a:avLst/>
          </a:prstGeom>
        </p:spPr>
      </p:pic>
      <p:sp>
        <p:nvSpPr>
          <p:cNvPr id="4" name="TextBox 3">
            <a:extLst>
              <a:ext uri="{FF2B5EF4-FFF2-40B4-BE49-F238E27FC236}">
                <a16:creationId xmlns:a16="http://schemas.microsoft.com/office/drawing/2014/main" id="{D6F3D23F-09AD-76D4-8F60-9B2DB94CF18C}"/>
              </a:ext>
            </a:extLst>
          </p:cNvPr>
          <p:cNvSpPr txBox="1"/>
          <p:nvPr/>
        </p:nvSpPr>
        <p:spPr>
          <a:xfrm>
            <a:off x="3371850" y="9525"/>
            <a:ext cx="8820150" cy="8055022"/>
          </a:xfrm>
          <a:prstGeom prst="rect">
            <a:avLst/>
          </a:prstGeom>
          <a:noFill/>
        </p:spPr>
        <p:txBody>
          <a:bodyPr wrap="square" lIns="360000" tIns="360000" rIns="360000" bIns="180000" rtlCol="0">
            <a:spAutoFit/>
          </a:bodyPr>
          <a:lstStyle/>
          <a:p>
            <a:r>
              <a:rPr lang="en-GB" sz="3600" dirty="0">
                <a:solidFill>
                  <a:schemeClr val="bg2"/>
                </a:solidFill>
              </a:rPr>
              <a:t>God is sovereign over all creation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Righteous in his purpose and plan for mankind</a:t>
            </a:r>
          </a:p>
          <a:p>
            <a:pPr marL="457200" indent="-457200">
              <a:buFont typeface="Arial" panose="020B0604020202020204" pitchFamily="34" charset="0"/>
              <a:buChar char="•"/>
            </a:pPr>
            <a:r>
              <a:rPr lang="en-GB" sz="2800" dirty="0">
                <a:solidFill>
                  <a:schemeClr val="bg2"/>
                </a:solidFill>
              </a:rPr>
              <a:t>Powerful and wise in all his judgements</a:t>
            </a:r>
          </a:p>
          <a:p>
            <a:pPr marL="457200" indent="-457200">
              <a:buFont typeface="Arial" panose="020B0604020202020204" pitchFamily="34" charset="0"/>
              <a:buChar char="•"/>
            </a:pPr>
            <a:r>
              <a:rPr lang="en-GB" sz="2800" dirty="0">
                <a:solidFill>
                  <a:schemeClr val="bg2"/>
                </a:solidFill>
              </a:rPr>
              <a:t>He will have a testimony to himself for man to see his salvation</a:t>
            </a:r>
          </a:p>
          <a:p>
            <a:pPr marL="457200" indent="-457200">
              <a:buFont typeface="Arial" panose="020B0604020202020204" pitchFamily="34" charset="0"/>
              <a:buChar char="•"/>
            </a:pPr>
            <a:r>
              <a:rPr lang="en-GB" sz="2800" dirty="0">
                <a:solidFill>
                  <a:schemeClr val="bg2"/>
                </a:solidFill>
              </a:rPr>
              <a:t>He will reveal his character and demands</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Salvation for man is possible on God’s terms</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Only through worship and obedience in faith</a:t>
            </a:r>
          </a:p>
          <a:p>
            <a:pPr marL="457200" indent="-457200">
              <a:buFont typeface="Arial" panose="020B0604020202020204" pitchFamily="34" charset="0"/>
              <a:buChar char="•"/>
            </a:pPr>
            <a:r>
              <a:rPr lang="en-GB" sz="2800" dirty="0">
                <a:solidFill>
                  <a:schemeClr val="bg2"/>
                </a:solidFill>
              </a:rPr>
              <a:t>His people who are his testimony must be holy, like him</a:t>
            </a:r>
          </a:p>
          <a:p>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
        <p:nvSpPr>
          <p:cNvPr id="2" name="TextBox 1">
            <a:extLst>
              <a:ext uri="{FF2B5EF4-FFF2-40B4-BE49-F238E27FC236}">
                <a16:creationId xmlns:a16="http://schemas.microsoft.com/office/drawing/2014/main" id="{13CFF282-CCCA-F8A9-2AA9-5C2669F96095}"/>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accent2"/>
                </a:solidFill>
                <a:latin typeface="Malgun Gothic" panose="020B0503020000020004" pitchFamily="34" charset="-127"/>
                <a:ea typeface="Malgun Gothic" panose="020B0503020000020004" pitchFamily="34" charset="-127"/>
              </a:rPr>
              <a:t>- EXODUS -</a:t>
            </a:r>
          </a:p>
          <a:p>
            <a:pPr algn="ctr"/>
            <a:r>
              <a:rPr lang="en-GB" sz="1200" b="1" dirty="0">
                <a:solidFill>
                  <a:schemeClr val="accent2"/>
                </a:solidFill>
                <a:latin typeface="Malgun Gothic" panose="020B0503020000020004" pitchFamily="34" charset="-127"/>
                <a:ea typeface="Malgun Gothic" panose="020B0503020000020004" pitchFamily="34" charset="-127"/>
              </a:rPr>
              <a:t>THE EMERGENCE OF THE NATION</a:t>
            </a:r>
            <a:endParaRPr lang="en-GB" sz="2000" b="1" dirty="0">
              <a:solidFill>
                <a:schemeClr val="accent2"/>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1526021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660EB97-CDCC-29D6-F48A-3B0A890B1DB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B0D6D9E-3E7F-A9A5-43B6-69A748318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4" y="0"/>
            <a:ext cx="3327722" cy="6858000"/>
          </a:xfrm>
          <a:prstGeom prst="rect">
            <a:avLst/>
          </a:prstGeom>
        </p:spPr>
      </p:pic>
      <p:sp>
        <p:nvSpPr>
          <p:cNvPr id="2" name="TextBox 1">
            <a:extLst>
              <a:ext uri="{FF2B5EF4-FFF2-40B4-BE49-F238E27FC236}">
                <a16:creationId xmlns:a16="http://schemas.microsoft.com/office/drawing/2014/main" id="{E6F60652-F90D-8502-83AD-08FFEAF3C8C8}"/>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JOEL -</a:t>
            </a:r>
          </a:p>
          <a:p>
            <a:pPr algn="ctr"/>
            <a:r>
              <a:rPr lang="en-GB" sz="1200" b="1" dirty="0">
                <a:solidFill>
                  <a:schemeClr val="bg1"/>
                </a:solidFill>
                <a:latin typeface="Malgun Gothic" panose="020B0503020000020004" pitchFamily="34" charset="-127"/>
                <a:ea typeface="Malgun Gothic" panose="020B0503020000020004" pitchFamily="34" charset="-127"/>
              </a:rPr>
              <a:t>THE DAY OF THE LORD</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517D9E9F-D284-CE5C-ECA1-BA532A721126}"/>
              </a:ext>
            </a:extLst>
          </p:cNvPr>
          <p:cNvSpPr txBox="1"/>
          <p:nvPr/>
        </p:nvSpPr>
        <p:spPr>
          <a:xfrm>
            <a:off x="3371850" y="9525"/>
            <a:ext cx="8820150" cy="6300695"/>
          </a:xfrm>
          <a:prstGeom prst="rect">
            <a:avLst/>
          </a:prstGeom>
          <a:noFill/>
        </p:spPr>
        <p:txBody>
          <a:bodyPr wrap="square" lIns="360000" tIns="360000" rIns="360000" bIns="180000" rtlCol="0">
            <a:spAutoFit/>
          </a:bodyPr>
          <a:lstStyle/>
          <a:p>
            <a:r>
              <a:rPr lang="en-GB" sz="3600" dirty="0">
                <a:solidFill>
                  <a:schemeClr val="bg2"/>
                </a:solidFill>
              </a:rPr>
              <a:t>The “Day of the Lord”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A day of judgment against sin and a day of victory for grace</a:t>
            </a:r>
          </a:p>
          <a:p>
            <a:pPr marL="457200" indent="-457200">
              <a:buFont typeface="Arial" panose="020B0604020202020204" pitchFamily="34" charset="0"/>
              <a:buChar char="•"/>
            </a:pPr>
            <a:r>
              <a:rPr lang="en-GB" sz="2800" dirty="0">
                <a:solidFill>
                  <a:schemeClr val="bg2"/>
                </a:solidFill>
              </a:rPr>
              <a:t>The day of the Lord is always present and always coming</a:t>
            </a:r>
          </a:p>
          <a:p>
            <a:pPr marL="457200" indent="-457200">
              <a:buFont typeface="Arial" panose="020B0604020202020204" pitchFamily="34" charset="0"/>
              <a:buChar char="•"/>
            </a:pPr>
            <a:r>
              <a:rPr lang="en-GB" sz="2800" dirty="0">
                <a:solidFill>
                  <a:schemeClr val="bg2"/>
                </a:solidFill>
              </a:rPr>
              <a:t>God is patient, waiting for repentance, graciously intervening to warn of the coming judgment which will finally come</a:t>
            </a:r>
          </a:p>
          <a:p>
            <a:pPr marL="457200" indent="-457200">
              <a:buFont typeface="Arial" panose="020B0604020202020204" pitchFamily="34" charset="0"/>
              <a:buChar char="•"/>
            </a:pPr>
            <a:endParaRPr lang="en-GB" sz="28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938602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B9C33A4-4BD1-1D09-D194-E2DE4B1653E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1C18BE0-5C91-DE6F-9625-A4118D6DDC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 y="0"/>
            <a:ext cx="3332509" cy="6858000"/>
          </a:xfrm>
          <a:prstGeom prst="rect">
            <a:avLst/>
          </a:prstGeom>
        </p:spPr>
      </p:pic>
      <p:sp>
        <p:nvSpPr>
          <p:cNvPr id="2" name="TextBox 1">
            <a:extLst>
              <a:ext uri="{FF2B5EF4-FFF2-40B4-BE49-F238E27FC236}">
                <a16:creationId xmlns:a16="http://schemas.microsoft.com/office/drawing/2014/main" id="{666BF8F8-CEA1-9D93-5E27-09979F3FB2E3}"/>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AMOS -</a:t>
            </a:r>
          </a:p>
          <a:p>
            <a:pPr algn="ctr"/>
            <a:r>
              <a:rPr lang="en-GB" sz="1200" b="1" dirty="0">
                <a:solidFill>
                  <a:schemeClr val="bg1"/>
                </a:solidFill>
                <a:latin typeface="Malgun Gothic" panose="020B0503020000020004" pitchFamily="34" charset="-127"/>
                <a:ea typeface="Malgun Gothic" panose="020B0503020000020004" pitchFamily="34" charset="-127"/>
              </a:rPr>
              <a:t>NATIONAL ACCOUNTABILITY</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4" name="TextBox 3">
            <a:extLst>
              <a:ext uri="{FF2B5EF4-FFF2-40B4-BE49-F238E27FC236}">
                <a16:creationId xmlns:a16="http://schemas.microsoft.com/office/drawing/2014/main" id="{93ED5B5B-D915-68D6-6938-54496A112429}"/>
              </a:ext>
            </a:extLst>
          </p:cNvPr>
          <p:cNvSpPr txBox="1"/>
          <p:nvPr/>
        </p:nvSpPr>
        <p:spPr>
          <a:xfrm>
            <a:off x="3371850" y="9525"/>
            <a:ext cx="8820150" cy="7931911"/>
          </a:xfrm>
          <a:prstGeom prst="rect">
            <a:avLst/>
          </a:prstGeom>
          <a:noFill/>
        </p:spPr>
        <p:txBody>
          <a:bodyPr wrap="square" lIns="360000" tIns="360000" rIns="360000" bIns="180000" rtlCol="0">
            <a:spAutoFit/>
          </a:bodyPr>
          <a:lstStyle/>
          <a:p>
            <a:r>
              <a:rPr lang="en-GB" sz="3600" dirty="0">
                <a:solidFill>
                  <a:schemeClr val="bg2"/>
                </a:solidFill>
              </a:rPr>
              <a:t>To the Nations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Nations indulging in corruption, immorality and violence - rejecting God’s righteous laws do not escape God’s attention and he is watching and waiting</a:t>
            </a:r>
          </a:p>
          <a:p>
            <a:pPr marL="457200" indent="-457200">
              <a:buFont typeface="Arial" panose="020B0604020202020204" pitchFamily="34" charset="0"/>
              <a:buChar char="•"/>
            </a:pPr>
            <a:r>
              <a:rPr lang="en-GB" sz="2800" dirty="0">
                <a:solidFill>
                  <a:schemeClr val="bg2"/>
                </a:solidFill>
              </a:rPr>
              <a:t>God is ready to act to bring down evil and renew for good </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To God’s People</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God’s people who have the truth and light must be righteous having no part in national sins; if not they will come under more severe judgment</a:t>
            </a:r>
          </a:p>
          <a:p>
            <a:pPr marL="457200" indent="-457200">
              <a:buFont typeface="Arial" panose="020B0604020202020204" pitchFamily="34" charset="0"/>
              <a:buChar char="•"/>
            </a:pPr>
            <a:r>
              <a:rPr lang="en-GB" sz="2800" dirty="0">
                <a:solidFill>
                  <a:schemeClr val="bg2"/>
                </a:solidFill>
              </a:rPr>
              <a:t>Righteousness will be victorious</a:t>
            </a:r>
            <a:endParaRPr lang="en-GB" sz="36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7456787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31BDD1B-7863-182A-B7FC-C901AEA5CCA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D76675C8-2799-167F-6461-B57A9A657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1" y="0"/>
            <a:ext cx="3337281" cy="6858000"/>
          </a:xfrm>
          <a:prstGeom prst="rect">
            <a:avLst/>
          </a:prstGeom>
        </p:spPr>
      </p:pic>
      <p:sp>
        <p:nvSpPr>
          <p:cNvPr id="2" name="TextBox 1">
            <a:extLst>
              <a:ext uri="{FF2B5EF4-FFF2-40B4-BE49-F238E27FC236}">
                <a16:creationId xmlns:a16="http://schemas.microsoft.com/office/drawing/2014/main" id="{B25CE2B9-134D-DE13-6DB2-9F716710F0A4}"/>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OBADIAH -</a:t>
            </a:r>
          </a:p>
          <a:p>
            <a:pPr algn="ctr"/>
            <a:r>
              <a:rPr lang="en-GB" sz="1200" b="1" dirty="0">
                <a:solidFill>
                  <a:schemeClr val="bg1"/>
                </a:solidFill>
                <a:latin typeface="Malgun Gothic" panose="020B0503020000020004" pitchFamily="34" charset="-127"/>
                <a:ea typeface="Malgun Gothic" panose="020B0503020000020004" pitchFamily="34" charset="-127"/>
              </a:rPr>
              <a:t>THE CURSE OF COWARDICE</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7" name="TextBox 6">
            <a:extLst>
              <a:ext uri="{FF2B5EF4-FFF2-40B4-BE49-F238E27FC236}">
                <a16:creationId xmlns:a16="http://schemas.microsoft.com/office/drawing/2014/main" id="{DB3AD7F5-B9AC-D60C-FB69-363FA2AF8833}"/>
              </a:ext>
            </a:extLst>
          </p:cNvPr>
          <p:cNvSpPr txBox="1"/>
          <p:nvPr/>
        </p:nvSpPr>
        <p:spPr>
          <a:xfrm>
            <a:off x="3371850" y="9525"/>
            <a:ext cx="8820150" cy="5869808"/>
          </a:xfrm>
          <a:prstGeom prst="rect">
            <a:avLst/>
          </a:prstGeom>
          <a:noFill/>
        </p:spPr>
        <p:txBody>
          <a:bodyPr wrap="square" lIns="360000" tIns="360000" rIns="360000" bIns="180000" rtlCol="0">
            <a:spAutoFit/>
          </a:bodyPr>
          <a:lstStyle/>
          <a:p>
            <a:r>
              <a:rPr lang="en-GB" sz="3600" dirty="0">
                <a:solidFill>
                  <a:schemeClr val="bg2"/>
                </a:solidFill>
              </a:rPr>
              <a:t>Defiance against God and his people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Those who de-throne God and deify themselves, God, most certainly, will bring down</a:t>
            </a:r>
          </a:p>
          <a:p>
            <a:pPr marL="457200" indent="-457200">
              <a:buFont typeface="Arial" panose="020B0604020202020204" pitchFamily="34" charset="0"/>
              <a:buChar char="•"/>
            </a:pPr>
            <a:r>
              <a:rPr lang="en-GB" sz="2800" dirty="0">
                <a:solidFill>
                  <a:schemeClr val="bg2"/>
                </a:solidFill>
              </a:rPr>
              <a:t>Defiance against God, reliance on self can only lead to ultimate destruction – God cannot be mocked</a:t>
            </a:r>
          </a:p>
          <a:p>
            <a:pPr marL="457200" indent="-457200">
              <a:buFont typeface="Arial" panose="020B0604020202020204" pitchFamily="34" charset="0"/>
              <a:buChar char="•"/>
            </a:pPr>
            <a:r>
              <a:rPr lang="en-GB" sz="2800" dirty="0">
                <a:solidFill>
                  <a:schemeClr val="bg2"/>
                </a:solidFill>
              </a:rPr>
              <a:t>God’s people may suffer but the Kingdom belongs to God and all opposing Kingdoms will one day fall</a:t>
            </a:r>
          </a:p>
          <a:p>
            <a:pPr marL="457200" indent="-457200">
              <a:buFont typeface="Arial" panose="020B0604020202020204" pitchFamily="34" charset="0"/>
              <a:buChar char="•"/>
            </a:pPr>
            <a:r>
              <a:rPr lang="en-GB" sz="2800" dirty="0">
                <a:solidFill>
                  <a:schemeClr val="bg2"/>
                </a:solidFill>
              </a:rPr>
              <a:t>Even so there is hope for those who defy God through repentance</a:t>
            </a: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7591127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B63533F-3140-0F45-381C-BEA98A10184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2A0C835-0350-9B9C-C9F1-49C92A3DC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40" y="0"/>
            <a:ext cx="3338580" cy="6858000"/>
          </a:xfrm>
          <a:prstGeom prst="rect">
            <a:avLst/>
          </a:prstGeom>
        </p:spPr>
      </p:pic>
      <p:sp>
        <p:nvSpPr>
          <p:cNvPr id="2" name="TextBox 1">
            <a:extLst>
              <a:ext uri="{FF2B5EF4-FFF2-40B4-BE49-F238E27FC236}">
                <a16:creationId xmlns:a16="http://schemas.microsoft.com/office/drawing/2014/main" id="{581E423A-8500-5FED-C4F4-264B3F9D6246}"/>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JONAH -</a:t>
            </a:r>
          </a:p>
          <a:p>
            <a:pPr algn="ctr"/>
            <a:r>
              <a:rPr lang="en-GB" sz="1200" b="1" dirty="0">
                <a:solidFill>
                  <a:schemeClr val="bg1"/>
                </a:solidFill>
                <a:latin typeface="Malgun Gothic" panose="020B0503020000020004" pitchFamily="34" charset="-127"/>
                <a:ea typeface="Malgun Gothic" panose="020B0503020000020004" pitchFamily="34" charset="-127"/>
              </a:rPr>
              <a:t>CONDEMNATION OF EXCLUSIVENESS</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6" name="TextBox 5">
            <a:extLst>
              <a:ext uri="{FF2B5EF4-FFF2-40B4-BE49-F238E27FC236}">
                <a16:creationId xmlns:a16="http://schemas.microsoft.com/office/drawing/2014/main" id="{489A132F-0F74-461F-D7A1-8669B19A00B8}"/>
              </a:ext>
            </a:extLst>
          </p:cNvPr>
          <p:cNvSpPr txBox="1"/>
          <p:nvPr/>
        </p:nvSpPr>
        <p:spPr>
          <a:xfrm>
            <a:off x="3371850" y="9525"/>
            <a:ext cx="8820150" cy="5438921"/>
          </a:xfrm>
          <a:prstGeom prst="rect">
            <a:avLst/>
          </a:prstGeom>
          <a:noFill/>
        </p:spPr>
        <p:txBody>
          <a:bodyPr wrap="square" lIns="360000" tIns="360000" rIns="360000" bIns="180000" rtlCol="0">
            <a:spAutoFit/>
          </a:bodyPr>
          <a:lstStyle/>
          <a:p>
            <a:r>
              <a:rPr lang="en-GB" sz="3600" dirty="0">
                <a:solidFill>
                  <a:schemeClr val="bg2"/>
                </a:solidFill>
              </a:rPr>
              <a:t>God’s concern for those not yet his own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 wants all to know him and works to warn that sin will certainly lead to judgement</a:t>
            </a:r>
          </a:p>
          <a:p>
            <a:pPr marL="457200" indent="-457200">
              <a:buFont typeface="Arial" panose="020B0604020202020204" pitchFamily="34" charset="0"/>
              <a:buChar char="•"/>
            </a:pPr>
            <a:r>
              <a:rPr lang="en-GB" sz="2800" dirty="0">
                <a:solidFill>
                  <a:schemeClr val="bg2"/>
                </a:solidFill>
              </a:rPr>
              <a:t>God needs his people to bring his message to those who have not heard</a:t>
            </a:r>
          </a:p>
          <a:p>
            <a:pPr marL="457200" indent="-457200">
              <a:buFont typeface="Arial" panose="020B0604020202020204" pitchFamily="34" charset="0"/>
              <a:buChar char="•"/>
            </a:pPr>
            <a:r>
              <a:rPr lang="en-GB" sz="2800" dirty="0">
                <a:solidFill>
                  <a:schemeClr val="bg2"/>
                </a:solidFill>
              </a:rPr>
              <a:t>God’s people fail when they refuse to share God’s message because they have little concern or love for those who do not show any respect for God</a:t>
            </a: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3130368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363577-22CD-4C42-848B-B09A4BF1666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B96BA2C-71BD-6182-1E0E-5A428002A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 y="0"/>
            <a:ext cx="3338086" cy="6858000"/>
          </a:xfrm>
          <a:prstGeom prst="rect">
            <a:avLst/>
          </a:prstGeom>
        </p:spPr>
      </p:pic>
      <p:sp>
        <p:nvSpPr>
          <p:cNvPr id="2" name="TextBox 1">
            <a:extLst>
              <a:ext uri="{FF2B5EF4-FFF2-40B4-BE49-F238E27FC236}">
                <a16:creationId xmlns:a16="http://schemas.microsoft.com/office/drawing/2014/main" id="{8914EE3D-5EA6-ED87-B76E-6D1A416E369E}"/>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MICAH -</a:t>
            </a:r>
          </a:p>
          <a:p>
            <a:pPr algn="ctr"/>
            <a:r>
              <a:rPr lang="en-GB" sz="1200" b="1" dirty="0">
                <a:solidFill>
                  <a:schemeClr val="bg1"/>
                </a:solidFill>
                <a:latin typeface="Malgun Gothic" panose="020B0503020000020004" pitchFamily="34" charset="-127"/>
                <a:ea typeface="Malgun Gothic" panose="020B0503020000020004" pitchFamily="34" charset="-127"/>
              </a:rPr>
              <a:t>AUTHORITY FALSE AND TRUE</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9F572DBB-6549-1BB8-F0A3-4F881E949B3C}"/>
              </a:ext>
            </a:extLst>
          </p:cNvPr>
          <p:cNvSpPr txBox="1"/>
          <p:nvPr/>
        </p:nvSpPr>
        <p:spPr>
          <a:xfrm>
            <a:off x="3371850" y="9525"/>
            <a:ext cx="8820150" cy="7070137"/>
          </a:xfrm>
          <a:prstGeom prst="rect">
            <a:avLst/>
          </a:prstGeom>
          <a:noFill/>
        </p:spPr>
        <p:txBody>
          <a:bodyPr wrap="square" lIns="360000" tIns="360000" rIns="360000" bIns="180000" rtlCol="0">
            <a:spAutoFit/>
          </a:bodyPr>
          <a:lstStyle/>
          <a:p>
            <a:r>
              <a:rPr lang="en-GB" sz="3600" dirty="0">
                <a:solidFill>
                  <a:schemeClr val="bg2"/>
                </a:solidFill>
              </a:rPr>
              <a:t>Warning against corrupted Authority</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Authority is always delegated by God but may be corrupted</a:t>
            </a:r>
          </a:p>
          <a:p>
            <a:pPr marL="457200" indent="-457200">
              <a:buFont typeface="Arial" panose="020B0604020202020204" pitchFamily="34" charset="0"/>
              <a:buChar char="•"/>
            </a:pPr>
            <a:r>
              <a:rPr lang="en-GB" sz="2800" dirty="0">
                <a:solidFill>
                  <a:schemeClr val="bg2"/>
                </a:solidFill>
              </a:rPr>
              <a:t>False motives of political, spiritual and moral teachers: selfish, greed, seeking bribes and status</a:t>
            </a:r>
          </a:p>
          <a:p>
            <a:pPr marL="457200" indent="-457200">
              <a:buFont typeface="Arial" panose="020B0604020202020204" pitchFamily="34" charset="0"/>
              <a:buChar char="•"/>
            </a:pPr>
            <a:r>
              <a:rPr lang="en-GB" sz="2800" dirty="0">
                <a:solidFill>
                  <a:schemeClr val="bg2"/>
                </a:solidFill>
              </a:rPr>
              <a:t>People are not served with justice</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The true Ruler who is good</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“Coming out of Bethlehem”</a:t>
            </a:r>
          </a:p>
          <a:p>
            <a:pPr marL="457200" indent="-457200">
              <a:buFont typeface="Arial" panose="020B0604020202020204" pitchFamily="34" charset="0"/>
              <a:buChar char="•"/>
            </a:pPr>
            <a:r>
              <a:rPr lang="en-GB" sz="2800" dirty="0">
                <a:solidFill>
                  <a:schemeClr val="bg2"/>
                </a:solidFill>
              </a:rPr>
              <a:t>A true and good Ruler is coming who will bring peace and hope</a:t>
            </a:r>
            <a:endParaRPr lang="en-GB" sz="36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2310899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9BF7E4D-D30B-A261-95F1-60C9CE1EDA8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A9F0A8E-6AD6-524B-C045-BDF785B62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 y="0"/>
            <a:ext cx="3333750" cy="6858000"/>
          </a:xfrm>
          <a:prstGeom prst="rect">
            <a:avLst/>
          </a:prstGeom>
        </p:spPr>
      </p:pic>
      <p:sp>
        <p:nvSpPr>
          <p:cNvPr id="2" name="TextBox 1">
            <a:extLst>
              <a:ext uri="{FF2B5EF4-FFF2-40B4-BE49-F238E27FC236}">
                <a16:creationId xmlns:a16="http://schemas.microsoft.com/office/drawing/2014/main" id="{C5021CD1-E70C-E7B4-A61A-75A3F13A644F}"/>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NAHUM -</a:t>
            </a:r>
          </a:p>
          <a:p>
            <a:pPr algn="ctr"/>
            <a:r>
              <a:rPr lang="en-GB" sz="1200" b="1" dirty="0">
                <a:solidFill>
                  <a:schemeClr val="bg1"/>
                </a:solidFill>
                <a:latin typeface="Malgun Gothic" panose="020B0503020000020004" pitchFamily="34" charset="-127"/>
                <a:ea typeface="Malgun Gothic" panose="020B0503020000020004" pitchFamily="34" charset="-127"/>
              </a:rPr>
              <a:t>VINDICATION OF VENGENCE</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1075F0BB-DBE3-220E-86F6-470D9C986B5D}"/>
              </a:ext>
            </a:extLst>
          </p:cNvPr>
          <p:cNvSpPr txBox="1"/>
          <p:nvPr/>
        </p:nvSpPr>
        <p:spPr>
          <a:xfrm>
            <a:off x="3371850" y="9525"/>
            <a:ext cx="8820150" cy="6731582"/>
          </a:xfrm>
          <a:prstGeom prst="rect">
            <a:avLst/>
          </a:prstGeom>
          <a:noFill/>
        </p:spPr>
        <p:txBody>
          <a:bodyPr wrap="square" lIns="360000" tIns="360000" rIns="360000" bIns="180000" rtlCol="0">
            <a:spAutoFit/>
          </a:bodyPr>
          <a:lstStyle/>
          <a:p>
            <a:r>
              <a:rPr lang="en-GB" sz="3600" dirty="0">
                <a:solidFill>
                  <a:schemeClr val="bg2"/>
                </a:solidFill>
              </a:rPr>
              <a:t>The Anger of God and his Action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 is passionate for holiness and will exercise vengeance on his adversaries</a:t>
            </a:r>
          </a:p>
          <a:p>
            <a:pPr marL="457200" indent="-457200">
              <a:buFont typeface="Arial" panose="020B0604020202020204" pitchFamily="34" charset="0"/>
              <a:buChar char="•"/>
            </a:pPr>
            <a:r>
              <a:rPr lang="en-GB" sz="2800" dirty="0">
                <a:solidFill>
                  <a:schemeClr val="bg2"/>
                </a:solidFill>
              </a:rPr>
              <a:t>God is slow to anger and a safe stronghold for all who put their trust in him but will make an end of his all enemies</a:t>
            </a:r>
          </a:p>
          <a:p>
            <a:pPr marL="457200" indent="-457200">
              <a:buFont typeface="Arial" panose="020B0604020202020204" pitchFamily="34" charset="0"/>
              <a:buChar char="•"/>
            </a:pPr>
            <a:r>
              <a:rPr lang="en-GB" sz="2800" dirty="0">
                <a:solidFill>
                  <a:schemeClr val="bg2"/>
                </a:solidFill>
              </a:rPr>
              <a:t>The law is to love God and neighbour: disobedience is to rob love and God must act in judgment</a:t>
            </a:r>
          </a:p>
          <a:p>
            <a:pPr marL="457200" indent="-457200">
              <a:buFont typeface="Arial" panose="020B0604020202020204" pitchFamily="34" charset="0"/>
              <a:buChar char="•"/>
            </a:pPr>
            <a:r>
              <a:rPr lang="en-GB" sz="2800" dirty="0">
                <a:solidFill>
                  <a:schemeClr val="bg2"/>
                </a:solidFill>
              </a:rPr>
              <a:t>To believe in the love of God is to be sure of his anger against hate</a:t>
            </a: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25302020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D8F302E-FC00-0276-880F-10595494FAC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E2EA8E2-B2B1-F4C1-5643-AD7CBD3F12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 y="0"/>
            <a:ext cx="3336371" cy="6858000"/>
          </a:xfrm>
          <a:prstGeom prst="rect">
            <a:avLst/>
          </a:prstGeom>
        </p:spPr>
      </p:pic>
      <p:sp>
        <p:nvSpPr>
          <p:cNvPr id="5" name="TextBox 4">
            <a:extLst>
              <a:ext uri="{FF2B5EF4-FFF2-40B4-BE49-F238E27FC236}">
                <a16:creationId xmlns:a16="http://schemas.microsoft.com/office/drawing/2014/main" id="{01AE7C61-47B0-53D1-F36B-4C6156493EC5}"/>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HABAKKUK -</a:t>
            </a:r>
          </a:p>
          <a:p>
            <a:pPr algn="ctr"/>
            <a:r>
              <a:rPr lang="en-GB" sz="1200" b="1" dirty="0">
                <a:solidFill>
                  <a:schemeClr val="bg1"/>
                </a:solidFill>
                <a:latin typeface="Malgun Gothic" panose="020B0503020000020004" pitchFamily="34" charset="-127"/>
                <a:ea typeface="Malgun Gothic" panose="020B0503020000020004" pitchFamily="34" charset="-127"/>
              </a:rPr>
              <a:t>THE PROBLEMS OF FAITH</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2" name="TextBox 1">
            <a:extLst>
              <a:ext uri="{FF2B5EF4-FFF2-40B4-BE49-F238E27FC236}">
                <a16:creationId xmlns:a16="http://schemas.microsoft.com/office/drawing/2014/main" id="{EF53758B-A3A4-252B-5B69-E41F7DFBC603}"/>
              </a:ext>
            </a:extLst>
          </p:cNvPr>
          <p:cNvSpPr txBox="1"/>
          <p:nvPr/>
        </p:nvSpPr>
        <p:spPr>
          <a:xfrm>
            <a:off x="3371850" y="9525"/>
            <a:ext cx="8820150" cy="7501024"/>
          </a:xfrm>
          <a:prstGeom prst="rect">
            <a:avLst/>
          </a:prstGeom>
          <a:noFill/>
        </p:spPr>
        <p:txBody>
          <a:bodyPr wrap="square" lIns="360000" tIns="360000" rIns="360000" bIns="180000" rtlCol="0">
            <a:spAutoFit/>
          </a:bodyPr>
          <a:lstStyle/>
          <a:p>
            <a:r>
              <a:rPr lang="en-GB" sz="3600" dirty="0">
                <a:solidFill>
                  <a:schemeClr val="bg2"/>
                </a:solidFill>
              </a:rPr>
              <a:t>The Problem of Faith</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Faith is often bewildered by circumstances</a:t>
            </a:r>
          </a:p>
          <a:p>
            <a:pPr marL="457200" indent="-457200">
              <a:buFont typeface="Arial" panose="020B0604020202020204" pitchFamily="34" charset="0"/>
              <a:buChar char="•"/>
            </a:pPr>
            <a:r>
              <a:rPr lang="en-GB" sz="2800" dirty="0">
                <a:solidFill>
                  <a:schemeClr val="bg2"/>
                </a:solidFill>
              </a:rPr>
              <a:t>There is suffering, violence and cruelty and God does nothing</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The Triumph of Faithfulness</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“My righteous one shall live by faithfulness”</a:t>
            </a:r>
          </a:p>
          <a:p>
            <a:pPr marL="457200" indent="-457200">
              <a:buFont typeface="Arial" panose="020B0604020202020204" pitchFamily="34" charset="0"/>
              <a:buChar char="•"/>
            </a:pPr>
            <a:r>
              <a:rPr lang="en-GB" sz="2800" dirty="0">
                <a:solidFill>
                  <a:schemeClr val="bg2"/>
                </a:solidFill>
              </a:rPr>
              <a:t>Do not judge by appearances: God is presiding over everything.</a:t>
            </a:r>
          </a:p>
          <a:p>
            <a:pPr marL="457200" indent="-457200">
              <a:buFont typeface="Arial" panose="020B0604020202020204" pitchFamily="34" charset="0"/>
              <a:buChar char="•"/>
            </a:pPr>
            <a:r>
              <a:rPr lang="en-GB" sz="2800" dirty="0">
                <a:solidFill>
                  <a:schemeClr val="bg2"/>
                </a:solidFill>
              </a:rPr>
              <a:t>Events will work to their conclusion and will most definitely confirm “God’s righteous one shall live” because of perfect faithfulness. Wait on the Lord</a:t>
            </a:r>
            <a:endParaRPr lang="en-GB" sz="36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4941400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CCC9D89-AA9D-BE95-740F-6773A28E434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3F73A48-0C8F-75F9-247F-CA9C32B3A4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4" y="0"/>
            <a:ext cx="3335628" cy="6858000"/>
          </a:xfrm>
          <a:prstGeom prst="rect">
            <a:avLst/>
          </a:prstGeom>
        </p:spPr>
      </p:pic>
      <p:sp>
        <p:nvSpPr>
          <p:cNvPr id="2" name="TextBox 1">
            <a:extLst>
              <a:ext uri="{FF2B5EF4-FFF2-40B4-BE49-F238E27FC236}">
                <a16:creationId xmlns:a16="http://schemas.microsoft.com/office/drawing/2014/main" id="{8702B73E-046A-2B4C-F291-F5AAB916C843}"/>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ZEPHANIAH -</a:t>
            </a:r>
          </a:p>
          <a:p>
            <a:pPr algn="ctr"/>
            <a:r>
              <a:rPr lang="en-GB" sz="1200" b="1" dirty="0">
                <a:solidFill>
                  <a:schemeClr val="bg1"/>
                </a:solidFill>
                <a:latin typeface="Malgun Gothic" panose="020B0503020000020004" pitchFamily="34" charset="-127"/>
                <a:ea typeface="Malgun Gothic" panose="020B0503020000020004" pitchFamily="34" charset="-127"/>
              </a:rPr>
              <a:t>THE SEVERITY AND GOODNESS OF GOD</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B97E85D7-6006-0998-9DC5-9E581BD69C3C}"/>
              </a:ext>
            </a:extLst>
          </p:cNvPr>
          <p:cNvSpPr txBox="1"/>
          <p:nvPr/>
        </p:nvSpPr>
        <p:spPr>
          <a:xfrm>
            <a:off x="3371850" y="9525"/>
            <a:ext cx="8820150" cy="6731582"/>
          </a:xfrm>
          <a:prstGeom prst="rect">
            <a:avLst/>
          </a:prstGeom>
          <a:noFill/>
        </p:spPr>
        <p:txBody>
          <a:bodyPr wrap="square" lIns="360000" tIns="360000" rIns="360000" bIns="180000" rtlCol="0">
            <a:spAutoFit/>
          </a:bodyPr>
          <a:lstStyle/>
          <a:p>
            <a:r>
              <a:rPr lang="en-GB" sz="3600" dirty="0">
                <a:solidFill>
                  <a:schemeClr val="bg2"/>
                </a:solidFill>
              </a:rPr>
              <a:t>The “Day of the Lord”</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God’s intervention: Man’s judgment and God’s Kingdom are coming</a:t>
            </a:r>
          </a:p>
          <a:p>
            <a:pPr marL="457200" indent="-457200">
              <a:buFont typeface="Arial" panose="020B0604020202020204" pitchFamily="34" charset="0"/>
              <a:buChar char="•"/>
            </a:pPr>
            <a:r>
              <a:rPr lang="en-GB" sz="2800" dirty="0">
                <a:solidFill>
                  <a:schemeClr val="bg2"/>
                </a:solidFill>
              </a:rPr>
              <a:t>God will utterly destroy all sin and its influence on everything</a:t>
            </a:r>
          </a:p>
          <a:p>
            <a:pPr marL="457200" indent="-457200">
              <a:buFont typeface="Arial" panose="020B0604020202020204" pitchFamily="34" charset="0"/>
              <a:buChar char="•"/>
            </a:pPr>
            <a:r>
              <a:rPr lang="en-GB" sz="2800" dirty="0">
                <a:solidFill>
                  <a:schemeClr val="bg2"/>
                </a:solidFill>
              </a:rPr>
              <a:t>Judgement will be discriminative, holiness and righteousness will be vindicated</a:t>
            </a:r>
          </a:p>
          <a:p>
            <a:pPr marL="457200" indent="-457200">
              <a:buFont typeface="Arial" panose="020B0604020202020204" pitchFamily="34" charset="0"/>
              <a:buChar char="•"/>
            </a:pPr>
            <a:r>
              <a:rPr lang="en-GB" sz="2800" dirty="0">
                <a:solidFill>
                  <a:schemeClr val="bg2"/>
                </a:solidFill>
              </a:rPr>
              <a:t>So that God can be enthroned</a:t>
            </a:r>
          </a:p>
          <a:p>
            <a:pPr marL="457200" indent="-457200">
              <a:buFont typeface="Arial" panose="020B0604020202020204" pitchFamily="34" charset="0"/>
              <a:buChar char="•"/>
            </a:pPr>
            <a:r>
              <a:rPr lang="en-GB" sz="2800" dirty="0">
                <a:solidFill>
                  <a:schemeClr val="bg2"/>
                </a:solidFill>
              </a:rPr>
              <a:t>So the righteous can rejoice in the hope of the glory of God</a:t>
            </a: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22958261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E038B1F-EC43-E9E8-3171-BE6BCFE2E2E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8AAF31C-AC6F-1EF9-3DCC-58E9790F78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 y="876300"/>
            <a:ext cx="3310128" cy="5981700"/>
          </a:xfrm>
          <a:prstGeom prst="rect">
            <a:avLst/>
          </a:prstGeom>
        </p:spPr>
      </p:pic>
      <p:sp>
        <p:nvSpPr>
          <p:cNvPr id="2" name="TextBox 1">
            <a:extLst>
              <a:ext uri="{FF2B5EF4-FFF2-40B4-BE49-F238E27FC236}">
                <a16:creationId xmlns:a16="http://schemas.microsoft.com/office/drawing/2014/main" id="{369042A6-7563-65CF-7C03-A67169F569BD}"/>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HAGGAI -</a:t>
            </a:r>
          </a:p>
          <a:p>
            <a:pPr algn="ctr"/>
            <a:r>
              <a:rPr lang="en-GB" sz="1200" b="1" dirty="0">
                <a:solidFill>
                  <a:schemeClr val="bg1"/>
                </a:solidFill>
                <a:latin typeface="Malgun Gothic" panose="020B0503020000020004" pitchFamily="34" charset="-127"/>
                <a:ea typeface="Malgun Gothic" panose="020B0503020000020004" pitchFamily="34" charset="-127"/>
              </a:rPr>
              <a:t>THE DUTY OF COURAGE</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30FEA95F-0FF4-98CC-3A91-0667B8DBE0EC}"/>
              </a:ext>
            </a:extLst>
          </p:cNvPr>
          <p:cNvSpPr txBox="1"/>
          <p:nvPr/>
        </p:nvSpPr>
        <p:spPr>
          <a:xfrm>
            <a:off x="3371850" y="9525"/>
            <a:ext cx="8820150" cy="8024244"/>
          </a:xfrm>
          <a:prstGeom prst="rect">
            <a:avLst/>
          </a:prstGeom>
          <a:noFill/>
        </p:spPr>
        <p:txBody>
          <a:bodyPr wrap="square" lIns="360000" tIns="360000" rIns="360000" bIns="180000" rtlCol="0">
            <a:spAutoFit/>
          </a:bodyPr>
          <a:lstStyle/>
          <a:p>
            <a:r>
              <a:rPr lang="en-GB" sz="3600" dirty="0">
                <a:solidFill>
                  <a:schemeClr val="bg2"/>
                </a:solidFill>
              </a:rPr>
              <a:t>To God’s people in times of difficulty</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“Be strong … and carry on!”</a:t>
            </a:r>
          </a:p>
          <a:p>
            <a:pPr marL="457200" indent="-457200">
              <a:buFont typeface="Arial" panose="020B0604020202020204" pitchFamily="34" charset="0"/>
              <a:buChar char="•"/>
            </a:pPr>
            <a:r>
              <a:rPr lang="en-GB" sz="2800" dirty="0">
                <a:solidFill>
                  <a:schemeClr val="bg2"/>
                </a:solidFill>
              </a:rPr>
              <a:t>There is a danger of being content with a time of weak advance of the Kingdom</a:t>
            </a:r>
          </a:p>
          <a:p>
            <a:pPr marL="457200" indent="-457200">
              <a:buFont typeface="Arial" panose="020B0604020202020204" pitchFamily="34" charset="0"/>
              <a:buChar char="•"/>
            </a:pPr>
            <a:r>
              <a:rPr lang="en-GB" sz="2800" dirty="0">
                <a:solidFill>
                  <a:schemeClr val="bg2"/>
                </a:solidFill>
              </a:rPr>
              <a:t>There is a danger of being discontent because other times were better</a:t>
            </a:r>
          </a:p>
          <a:p>
            <a:pPr marL="457200" indent="-457200">
              <a:buFont typeface="Arial" panose="020B0604020202020204" pitchFamily="34" charset="0"/>
              <a:buChar char="•"/>
            </a:pPr>
            <a:r>
              <a:rPr lang="en-GB" sz="2800" dirty="0">
                <a:solidFill>
                  <a:schemeClr val="bg2"/>
                </a:solidFill>
              </a:rPr>
              <a:t>There is a danger of false expectation of better and faster progress </a:t>
            </a:r>
          </a:p>
          <a:p>
            <a:pPr marL="457200" indent="-457200">
              <a:buFont typeface="Arial" panose="020B0604020202020204" pitchFamily="34" charset="0"/>
              <a:buChar char="•"/>
            </a:pPr>
            <a:r>
              <a:rPr lang="en-GB" sz="2800" dirty="0">
                <a:solidFill>
                  <a:schemeClr val="bg2"/>
                </a:solidFill>
              </a:rPr>
              <a:t>There is a danger of being afraid because of the success of the enemy</a:t>
            </a:r>
          </a:p>
          <a:p>
            <a:pPr marL="457200" indent="-457200">
              <a:buFont typeface="Arial" panose="020B0604020202020204" pitchFamily="34" charset="0"/>
              <a:buChar char="•"/>
            </a:pPr>
            <a:r>
              <a:rPr lang="en-GB" sz="2800" dirty="0">
                <a:solidFill>
                  <a:schemeClr val="bg2"/>
                </a:solidFill>
              </a:rPr>
              <a:t>All these issues are to be left with God</a:t>
            </a:r>
          </a:p>
          <a:p>
            <a:pPr marL="457200" indent="-457200">
              <a:buFont typeface="Arial" panose="020B0604020202020204" pitchFamily="34" charset="0"/>
              <a:buChar char="•"/>
            </a:pPr>
            <a:r>
              <a:rPr lang="en-GB" sz="2800" dirty="0">
                <a:solidFill>
                  <a:schemeClr val="bg2"/>
                </a:solidFill>
              </a:rPr>
              <a:t>We are called only to do our part “Be strong … and work”</a:t>
            </a: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3279255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04AC20-A4EC-98D8-635C-69D90D2C1A8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8EDEF99-A56C-A6B8-8FB1-37C76A70BC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66" y="0"/>
            <a:ext cx="3338831" cy="6858000"/>
          </a:xfrm>
          <a:prstGeom prst="rect">
            <a:avLst/>
          </a:prstGeom>
        </p:spPr>
      </p:pic>
      <p:sp>
        <p:nvSpPr>
          <p:cNvPr id="2" name="TextBox 1">
            <a:extLst>
              <a:ext uri="{FF2B5EF4-FFF2-40B4-BE49-F238E27FC236}">
                <a16:creationId xmlns:a16="http://schemas.microsoft.com/office/drawing/2014/main" id="{FCB1FFA6-9FA9-353F-8CF5-19A92ECBF1FE}"/>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ZECHARIAH -</a:t>
            </a:r>
          </a:p>
          <a:p>
            <a:pPr algn="ctr"/>
            <a:r>
              <a:rPr lang="en-GB" sz="1200" b="1" dirty="0">
                <a:solidFill>
                  <a:schemeClr val="bg1"/>
                </a:solidFill>
                <a:latin typeface="Malgun Gothic" panose="020B0503020000020004" pitchFamily="34" charset="-127"/>
                <a:ea typeface="Malgun Gothic" panose="020B0503020000020004" pitchFamily="34" charset="-127"/>
              </a:rPr>
              <a:t>THE APOCALYPSE OF THE OLD TESTAMENT</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4333C2F0-E0D7-F6C5-2246-15D48718F873}"/>
              </a:ext>
            </a:extLst>
          </p:cNvPr>
          <p:cNvSpPr txBox="1"/>
          <p:nvPr/>
        </p:nvSpPr>
        <p:spPr>
          <a:xfrm>
            <a:off x="3371850" y="9525"/>
            <a:ext cx="8820150" cy="6731582"/>
          </a:xfrm>
          <a:prstGeom prst="rect">
            <a:avLst/>
          </a:prstGeom>
          <a:noFill/>
        </p:spPr>
        <p:txBody>
          <a:bodyPr wrap="square" lIns="360000" tIns="360000" rIns="360000" bIns="180000" rtlCol="0">
            <a:spAutoFit/>
          </a:bodyPr>
          <a:lstStyle/>
          <a:p>
            <a:r>
              <a:rPr lang="en-GB" sz="3600" dirty="0">
                <a:solidFill>
                  <a:schemeClr val="bg2"/>
                </a:solidFill>
              </a:rPr>
              <a:t>To God’s people the secret of strength</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God’s power is pervasive, his purpose is persistent</a:t>
            </a:r>
          </a:p>
          <a:p>
            <a:pPr marL="457200" indent="-457200">
              <a:buFont typeface="Arial" panose="020B0604020202020204" pitchFamily="34" charset="0"/>
              <a:buChar char="•"/>
            </a:pPr>
            <a:r>
              <a:rPr lang="en-GB" sz="2800" dirty="0">
                <a:solidFill>
                  <a:schemeClr val="bg2"/>
                </a:solidFill>
              </a:rPr>
              <a:t>God is the sovereign Lord and Master of his Universe</a:t>
            </a:r>
          </a:p>
          <a:p>
            <a:pPr marL="457200" indent="-457200">
              <a:buFont typeface="Arial" panose="020B0604020202020204" pitchFamily="34" charset="0"/>
              <a:buChar char="•"/>
            </a:pPr>
            <a:r>
              <a:rPr lang="en-GB" sz="2800" dirty="0">
                <a:solidFill>
                  <a:schemeClr val="bg2"/>
                </a:solidFill>
              </a:rPr>
              <a:t>Return to me and I will return to you</a:t>
            </a:r>
          </a:p>
          <a:p>
            <a:pPr marL="457200" indent="-457200">
              <a:buFont typeface="Arial" panose="020B0604020202020204" pitchFamily="34" charset="0"/>
              <a:buChar char="•"/>
            </a:pPr>
            <a:r>
              <a:rPr lang="en-GB" sz="2800" dirty="0">
                <a:solidFill>
                  <a:schemeClr val="bg2"/>
                </a:solidFill>
              </a:rPr>
              <a:t>The secret of strength is to recognise the unseen things which are eternal</a:t>
            </a:r>
          </a:p>
          <a:p>
            <a:pPr marL="457200" indent="-457200">
              <a:buFont typeface="Arial" panose="020B0604020202020204" pitchFamily="34" charset="0"/>
              <a:buChar char="•"/>
            </a:pPr>
            <a:r>
              <a:rPr lang="en-GB" sz="2800" dirty="0">
                <a:solidFill>
                  <a:schemeClr val="bg2"/>
                </a:solidFill>
              </a:rPr>
              <a:t>Though the “Branch” was rejected he shall be crowned</a:t>
            </a:r>
          </a:p>
          <a:p>
            <a:pPr marL="457200" indent="-457200">
              <a:buFont typeface="Arial" panose="020B0604020202020204" pitchFamily="34" charset="0"/>
              <a:buChar char="•"/>
            </a:pPr>
            <a:r>
              <a:rPr lang="en-GB" sz="2800" dirty="0">
                <a:solidFill>
                  <a:schemeClr val="bg2"/>
                </a:solidFill>
              </a:rPr>
              <a:t>“Not by might, nor by power but my Spirit” shall all things be brought to pass</a:t>
            </a: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208857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F8CE5BA-5C86-C52C-8013-9567A55A87F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D5FDE0B-23CF-8B01-77BE-7665B82E2C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4" y="0"/>
            <a:ext cx="3335532" cy="6858000"/>
          </a:xfrm>
          <a:prstGeom prst="rect">
            <a:avLst/>
          </a:prstGeom>
        </p:spPr>
      </p:pic>
      <p:sp>
        <p:nvSpPr>
          <p:cNvPr id="4" name="TextBox 3">
            <a:extLst>
              <a:ext uri="{FF2B5EF4-FFF2-40B4-BE49-F238E27FC236}">
                <a16:creationId xmlns:a16="http://schemas.microsoft.com/office/drawing/2014/main" id="{AE36AB7B-3375-A82A-579A-46D5168C2F85}"/>
              </a:ext>
            </a:extLst>
          </p:cNvPr>
          <p:cNvSpPr txBox="1"/>
          <p:nvPr/>
        </p:nvSpPr>
        <p:spPr>
          <a:xfrm>
            <a:off x="3371850" y="9525"/>
            <a:ext cx="8820150" cy="7501024"/>
          </a:xfrm>
          <a:prstGeom prst="rect">
            <a:avLst/>
          </a:prstGeom>
          <a:noFill/>
        </p:spPr>
        <p:txBody>
          <a:bodyPr wrap="square" lIns="360000" tIns="360000" rIns="360000" bIns="180000" rtlCol="0">
            <a:spAutoFit/>
          </a:bodyPr>
          <a:lstStyle/>
          <a:p>
            <a:r>
              <a:rPr lang="en-GB" sz="3600" dirty="0">
                <a:solidFill>
                  <a:schemeClr val="bg2"/>
                </a:solidFill>
              </a:rPr>
              <a:t>God is against sin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Sin is unlikeness to God</a:t>
            </a:r>
          </a:p>
          <a:p>
            <a:pPr marL="457200" indent="-457200">
              <a:buFont typeface="Arial" panose="020B0604020202020204" pitchFamily="34" charset="0"/>
              <a:buChar char="•"/>
            </a:pPr>
            <a:r>
              <a:rPr lang="en-GB" sz="2800" dirty="0">
                <a:solidFill>
                  <a:schemeClr val="bg2"/>
                </a:solidFill>
              </a:rPr>
              <a:t>Sin is distance from God</a:t>
            </a:r>
          </a:p>
          <a:p>
            <a:pPr marL="457200" indent="-457200">
              <a:buFont typeface="Arial" panose="020B0604020202020204" pitchFamily="34" charset="0"/>
              <a:buChar char="•"/>
            </a:pPr>
            <a:r>
              <a:rPr lang="en-GB" sz="2800" dirty="0">
                <a:solidFill>
                  <a:schemeClr val="bg2"/>
                </a:solidFill>
              </a:rPr>
              <a:t>Sin is wrong done to God</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Redemption is possible for mankind</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Based on doing what is right</a:t>
            </a:r>
          </a:p>
          <a:p>
            <a:pPr marL="457200" indent="-457200">
              <a:buFont typeface="Arial" panose="020B0604020202020204" pitchFamily="34" charset="0"/>
              <a:buChar char="•"/>
            </a:pPr>
            <a:r>
              <a:rPr lang="en-GB" sz="2800" dirty="0">
                <a:solidFill>
                  <a:schemeClr val="bg2"/>
                </a:solidFill>
              </a:rPr>
              <a:t>Obedience to God’s laws</a:t>
            </a:r>
          </a:p>
          <a:p>
            <a:pPr marL="457200" indent="-457200">
              <a:buFont typeface="Arial" panose="020B0604020202020204" pitchFamily="34" charset="0"/>
              <a:buChar char="•"/>
            </a:pPr>
            <a:r>
              <a:rPr lang="en-GB" sz="2800" dirty="0">
                <a:solidFill>
                  <a:schemeClr val="bg2"/>
                </a:solidFill>
              </a:rPr>
              <a:t>Only through substitutionary death - life-blood shed for the remission of sins</a:t>
            </a:r>
          </a:p>
          <a:p>
            <a:pPr marL="457200" indent="-457200">
              <a:buFont typeface="Arial" panose="020B0604020202020204" pitchFamily="34" charset="0"/>
              <a:buChar char="•"/>
            </a:pPr>
            <a:r>
              <a:rPr lang="en-GB" sz="2800" dirty="0">
                <a:solidFill>
                  <a:schemeClr val="bg2"/>
                </a:solidFill>
              </a:rPr>
              <a:t>In order to be holy - set apart for God</a:t>
            </a:r>
          </a:p>
          <a:p>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
        <p:nvSpPr>
          <p:cNvPr id="2" name="TextBox 1">
            <a:extLst>
              <a:ext uri="{FF2B5EF4-FFF2-40B4-BE49-F238E27FC236}">
                <a16:creationId xmlns:a16="http://schemas.microsoft.com/office/drawing/2014/main" id="{AA148095-C2FD-E86F-0354-7BAEE37C63AE}"/>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LEVITICUS -</a:t>
            </a:r>
          </a:p>
          <a:p>
            <a:pPr algn="ctr"/>
            <a:r>
              <a:rPr lang="en-GB" sz="1200" b="1" dirty="0">
                <a:solidFill>
                  <a:schemeClr val="bg1"/>
                </a:solidFill>
                <a:latin typeface="Malgun Gothic" panose="020B0503020000020004" pitchFamily="34" charset="-127"/>
                <a:ea typeface="Malgun Gothic" panose="020B0503020000020004" pitchFamily="34" charset="-127"/>
              </a:rPr>
              <a:t>THE BOOK OF LAWS</a:t>
            </a:r>
            <a:endParaRPr lang="en-GB" sz="2000" b="1" dirty="0">
              <a:solidFill>
                <a:schemeClr val="bg1"/>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10382902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1430A08-AB83-EF24-0E6E-67597407AE2A}"/>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89240CF-73C2-01AE-F949-5A69F9716E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8" y="0"/>
            <a:ext cx="3345366" cy="6858000"/>
          </a:xfrm>
          <a:prstGeom prst="rect">
            <a:avLst/>
          </a:prstGeom>
        </p:spPr>
      </p:pic>
      <p:sp>
        <p:nvSpPr>
          <p:cNvPr id="2" name="TextBox 1">
            <a:extLst>
              <a:ext uri="{FF2B5EF4-FFF2-40B4-BE49-F238E27FC236}">
                <a16:creationId xmlns:a16="http://schemas.microsoft.com/office/drawing/2014/main" id="{88674729-51D9-F41C-C1F2-89D3E4929257}"/>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MALACHI -</a:t>
            </a:r>
          </a:p>
          <a:p>
            <a:pPr algn="ctr"/>
            <a:r>
              <a:rPr lang="en-GB" sz="1200" b="1" dirty="0">
                <a:solidFill>
                  <a:schemeClr val="bg1"/>
                </a:solidFill>
                <a:latin typeface="Malgun Gothic" panose="020B0503020000020004" pitchFamily="34" charset="-127"/>
                <a:ea typeface="Malgun Gothic" panose="020B0503020000020004" pitchFamily="34" charset="-127"/>
              </a:rPr>
              <a:t>UNCONSCIOUS CORRUPTION</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611E97C2-E530-C116-DC28-551F70F52DD1}"/>
              </a:ext>
            </a:extLst>
          </p:cNvPr>
          <p:cNvSpPr txBox="1"/>
          <p:nvPr/>
        </p:nvSpPr>
        <p:spPr>
          <a:xfrm>
            <a:off x="3371850" y="9525"/>
            <a:ext cx="8820150" cy="8362798"/>
          </a:xfrm>
          <a:prstGeom prst="rect">
            <a:avLst/>
          </a:prstGeom>
          <a:noFill/>
        </p:spPr>
        <p:txBody>
          <a:bodyPr wrap="square" lIns="360000" tIns="360000" rIns="360000" bIns="180000" rtlCol="0">
            <a:spAutoFit/>
          </a:bodyPr>
          <a:lstStyle/>
          <a:p>
            <a:r>
              <a:rPr lang="en-GB" sz="3600" dirty="0">
                <a:solidFill>
                  <a:schemeClr val="bg2"/>
                </a:solidFill>
              </a:rPr>
              <a:t>God’s charge against his people</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I have loved you. But you are indifferent, you have called evil good, you have robbed me and said there is no worth to serving me.</a:t>
            </a:r>
          </a:p>
          <a:p>
            <a:pPr marL="457200" indent="-457200">
              <a:buFont typeface="Arial" panose="020B0604020202020204" pitchFamily="34" charset="0"/>
              <a:buChar char="•"/>
            </a:pPr>
            <a:r>
              <a:rPr lang="en-GB" sz="2800" dirty="0">
                <a:solidFill>
                  <a:schemeClr val="bg2"/>
                </a:solidFill>
              </a:rPr>
              <a:t>Your religion has become a formal duty</a:t>
            </a:r>
          </a:p>
          <a:p>
            <a:pPr marL="457200" indent="-457200">
              <a:buFont typeface="Arial" panose="020B0604020202020204" pitchFamily="34" charset="0"/>
              <a:buChar char="•"/>
            </a:pPr>
            <a:r>
              <a:rPr lang="en-GB" sz="2800" dirty="0">
                <a:solidFill>
                  <a:schemeClr val="bg2"/>
                </a:solidFill>
              </a:rPr>
              <a:t>You have lost your love for me and you are unaware of your sin. You say “How have I loved you?”</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The correction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“Think upon my Name”. Count up the wealth you have in that Name. It is a strong tower.</a:t>
            </a:r>
          </a:p>
          <a:p>
            <a:pPr marL="457200" indent="-457200">
              <a:buFont typeface="Arial" panose="020B0604020202020204" pitchFamily="34" charset="0"/>
              <a:buChar char="•"/>
            </a:pPr>
            <a:r>
              <a:rPr lang="en-GB" sz="2800" dirty="0">
                <a:solidFill>
                  <a:schemeClr val="bg2"/>
                </a:solidFill>
              </a:rPr>
              <a:t>Set your hope on the One who has come. His light will heal the repentant but burn his enemies</a:t>
            </a: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31721978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623123-9317-D05E-41AE-179A4FA8303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B8EF0A1-F917-FA5D-88E7-B5F1596F56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9" y="0"/>
            <a:ext cx="3340262" cy="6858000"/>
          </a:xfrm>
          <a:prstGeom prst="rect">
            <a:avLst/>
          </a:prstGeom>
        </p:spPr>
      </p:pic>
      <p:sp>
        <p:nvSpPr>
          <p:cNvPr id="2" name="TextBox 1">
            <a:extLst>
              <a:ext uri="{FF2B5EF4-FFF2-40B4-BE49-F238E27FC236}">
                <a16:creationId xmlns:a16="http://schemas.microsoft.com/office/drawing/2014/main" id="{73F07DAA-366A-B0F2-4957-715CA1508B35}"/>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MATTHEW -</a:t>
            </a:r>
          </a:p>
          <a:p>
            <a:pPr algn="ctr"/>
            <a:r>
              <a:rPr lang="en-GB" sz="1200" b="1" dirty="0">
                <a:solidFill>
                  <a:schemeClr val="bg1"/>
                </a:solidFill>
                <a:latin typeface="Malgun Gothic" panose="020B0503020000020004" pitchFamily="34" charset="-127"/>
                <a:ea typeface="Malgun Gothic" panose="020B0503020000020004" pitchFamily="34" charset="-127"/>
              </a:rPr>
              <a:t>JESUS CHRIST THE KING</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AEB66E30-3BE8-FCE9-20A9-1CFA10258E88}"/>
              </a:ext>
            </a:extLst>
          </p:cNvPr>
          <p:cNvSpPr txBox="1"/>
          <p:nvPr/>
        </p:nvSpPr>
        <p:spPr>
          <a:xfrm>
            <a:off x="3371850" y="9525"/>
            <a:ext cx="8820150" cy="7470246"/>
          </a:xfrm>
          <a:prstGeom prst="rect">
            <a:avLst/>
          </a:prstGeom>
          <a:noFill/>
        </p:spPr>
        <p:txBody>
          <a:bodyPr wrap="square" lIns="360000" tIns="360000" rIns="360000" bIns="180000" rtlCol="0">
            <a:spAutoFit/>
          </a:bodyPr>
          <a:lstStyle/>
          <a:p>
            <a:r>
              <a:rPr lang="en-GB" sz="3600" dirty="0">
                <a:solidFill>
                  <a:schemeClr val="bg2"/>
                </a:solidFill>
              </a:rPr>
              <a:t>Repent: the Kingdom of Heaven is at Hand</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In other words: “Rethink the way you live because the King is here in person and will be establishing His rule”</a:t>
            </a:r>
          </a:p>
          <a:p>
            <a:pPr marL="457200" indent="-457200">
              <a:buFont typeface="Arial" panose="020B0604020202020204" pitchFamily="34" charset="0"/>
              <a:buChar char="•"/>
            </a:pPr>
            <a:r>
              <a:rPr lang="en-GB" sz="2800" dirty="0">
                <a:solidFill>
                  <a:schemeClr val="bg2"/>
                </a:solidFill>
              </a:rPr>
              <a:t>“His rule” will be according to righteousness, a righteousness that is not merely outward, but a life of  righteousness like the character of God</a:t>
            </a:r>
          </a:p>
          <a:p>
            <a:pPr marL="457200" indent="-457200">
              <a:buFont typeface="Arial" panose="020B0604020202020204" pitchFamily="34" charset="0"/>
              <a:buChar char="•"/>
            </a:pPr>
            <a:r>
              <a:rPr lang="en-GB" sz="2800" dirty="0">
                <a:solidFill>
                  <a:schemeClr val="bg2"/>
                </a:solidFill>
              </a:rPr>
              <a:t>“Rethinking” means (</a:t>
            </a:r>
            <a:r>
              <a:rPr lang="en-GB" sz="2800" dirty="0" err="1">
                <a:solidFill>
                  <a:schemeClr val="bg2"/>
                </a:solidFill>
              </a:rPr>
              <a:t>i</a:t>
            </a:r>
            <a:r>
              <a:rPr lang="en-GB" sz="2800" dirty="0">
                <a:solidFill>
                  <a:schemeClr val="bg2"/>
                </a:solidFill>
              </a:rPr>
              <a:t>) considering our way of life; (ii) realizing it falls short of God’s standard and (iii) asking God to change us, giving over our lives to him and receiving his life and submitting to him</a:t>
            </a:r>
          </a:p>
          <a:p>
            <a:pPr marL="457200" indent="-457200">
              <a:buFont typeface="Arial" panose="020B0604020202020204" pitchFamily="34" charset="0"/>
              <a:buChar char="•"/>
            </a:pPr>
            <a:r>
              <a:rPr lang="en-GB" sz="2800" dirty="0">
                <a:solidFill>
                  <a:schemeClr val="bg2"/>
                </a:solidFill>
              </a:rPr>
              <a:t>“His kingdom” is the realm of peace and joy; not worry, unrest and disaster</a:t>
            </a: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460632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076E25A-172F-2F7E-BC9E-8625DC19B59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711E75-050F-F431-A1A1-E25D9C7954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6" y="0"/>
            <a:ext cx="3344887" cy="6858000"/>
          </a:xfrm>
          <a:prstGeom prst="rect">
            <a:avLst/>
          </a:prstGeom>
        </p:spPr>
      </p:pic>
      <p:sp>
        <p:nvSpPr>
          <p:cNvPr id="2" name="TextBox 1">
            <a:extLst>
              <a:ext uri="{FF2B5EF4-FFF2-40B4-BE49-F238E27FC236}">
                <a16:creationId xmlns:a16="http://schemas.microsoft.com/office/drawing/2014/main" id="{AC80BD77-5E06-EBEB-109E-48B27E24A4BF}"/>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MARK -</a:t>
            </a:r>
          </a:p>
          <a:p>
            <a:pPr algn="ctr"/>
            <a:r>
              <a:rPr lang="en-GB" sz="1200" b="1" dirty="0">
                <a:solidFill>
                  <a:schemeClr val="bg1"/>
                </a:solidFill>
                <a:latin typeface="Malgun Gothic" panose="020B0503020000020004" pitchFamily="34" charset="-127"/>
                <a:ea typeface="Malgun Gothic" panose="020B0503020000020004" pitchFamily="34" charset="-127"/>
              </a:rPr>
              <a:t>JESUS CHRIST THE SERVANT</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D7487349-B21E-A39C-8077-BC20AF2485AE}"/>
              </a:ext>
            </a:extLst>
          </p:cNvPr>
          <p:cNvSpPr txBox="1"/>
          <p:nvPr/>
        </p:nvSpPr>
        <p:spPr>
          <a:xfrm>
            <a:off x="3371850" y="9525"/>
            <a:ext cx="8820150" cy="7593357"/>
          </a:xfrm>
          <a:prstGeom prst="rect">
            <a:avLst/>
          </a:prstGeom>
          <a:noFill/>
        </p:spPr>
        <p:txBody>
          <a:bodyPr wrap="square" lIns="360000" tIns="360000" rIns="360000" bIns="180000" rtlCol="0">
            <a:spAutoFit/>
          </a:bodyPr>
          <a:lstStyle/>
          <a:p>
            <a:r>
              <a:rPr lang="en-GB" sz="3600" dirty="0">
                <a:solidFill>
                  <a:schemeClr val="bg2"/>
                </a:solidFill>
              </a:rPr>
              <a:t>Jesus Christ becomes God’s Servant, by giving his life, to bring Good News to men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Though equal with God, Jesus humbled himself and became the servant to give his life as a ransom</a:t>
            </a:r>
          </a:p>
          <a:p>
            <a:pPr marL="457200" indent="-457200">
              <a:buFont typeface="Arial" panose="020B0604020202020204" pitchFamily="34" charset="0"/>
              <a:buChar char="•"/>
            </a:pPr>
            <a:r>
              <a:rPr lang="en-GB" sz="2800" dirty="0">
                <a:solidFill>
                  <a:schemeClr val="bg2"/>
                </a:solidFill>
              </a:rPr>
              <a:t>Jesus did this to provide salvation for people</a:t>
            </a:r>
          </a:p>
          <a:p>
            <a:pPr marL="457200" indent="-457200">
              <a:buFont typeface="Arial" panose="020B0604020202020204" pitchFamily="34" charset="0"/>
              <a:buChar char="•"/>
            </a:pPr>
            <a:r>
              <a:rPr lang="en-GB" sz="2800" dirty="0">
                <a:solidFill>
                  <a:schemeClr val="bg2"/>
                </a:solidFill>
              </a:rPr>
              <a:t>Jesus took to himself the burden of others, human sorrow and suffering and sin</a:t>
            </a:r>
          </a:p>
          <a:p>
            <a:pPr marL="457200" indent="-457200">
              <a:buFont typeface="Arial" panose="020B0604020202020204" pitchFamily="34" charset="0"/>
              <a:buChar char="•"/>
            </a:pPr>
            <a:r>
              <a:rPr lang="en-GB" sz="2800" dirty="0">
                <a:solidFill>
                  <a:schemeClr val="bg2"/>
                </a:solidFill>
              </a:rPr>
              <a:t>He gave himself to be the saviour of others</a:t>
            </a:r>
          </a:p>
          <a:p>
            <a:pPr marL="457200" indent="-457200">
              <a:buFont typeface="Arial" panose="020B0604020202020204" pitchFamily="34" charset="0"/>
              <a:buChar char="•"/>
            </a:pPr>
            <a:r>
              <a:rPr lang="en-GB" sz="2800" dirty="0">
                <a:solidFill>
                  <a:schemeClr val="bg2"/>
                </a:solidFill>
              </a:rPr>
              <a:t>In doing so he made salvation possible and showed the way of life for his followers: submission and trust in God; compassion; service to others; sacrificing our desires for what God wants and to make known his Good News to all people</a:t>
            </a: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18308127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E9EDEE-8633-ACBD-F31C-0E8E60C43A1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14EDF48-6A2C-0486-C022-96B19A2EF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1" y="0"/>
            <a:ext cx="3336371" cy="6858000"/>
          </a:xfrm>
          <a:prstGeom prst="rect">
            <a:avLst/>
          </a:prstGeom>
        </p:spPr>
      </p:pic>
      <p:sp>
        <p:nvSpPr>
          <p:cNvPr id="2" name="TextBox 1">
            <a:extLst>
              <a:ext uri="{FF2B5EF4-FFF2-40B4-BE49-F238E27FC236}">
                <a16:creationId xmlns:a16="http://schemas.microsoft.com/office/drawing/2014/main" id="{C9A62343-3850-E445-6F93-71860D18B4AC}"/>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LUKE -</a:t>
            </a:r>
          </a:p>
          <a:p>
            <a:pPr algn="ctr"/>
            <a:r>
              <a:rPr lang="en-GB" sz="1200" b="1" dirty="0">
                <a:solidFill>
                  <a:schemeClr val="bg1"/>
                </a:solidFill>
                <a:latin typeface="Malgun Gothic" panose="020B0503020000020004" pitchFamily="34" charset="-127"/>
                <a:ea typeface="Malgun Gothic" panose="020B0503020000020004" pitchFamily="34" charset="-127"/>
              </a:rPr>
              <a:t>JESUS CHRIST THE MAN</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84686B29-BBD7-CF02-F3DC-2B7B94674090}"/>
              </a:ext>
            </a:extLst>
          </p:cNvPr>
          <p:cNvSpPr txBox="1"/>
          <p:nvPr/>
        </p:nvSpPr>
        <p:spPr>
          <a:xfrm>
            <a:off x="3371850" y="9525"/>
            <a:ext cx="8820150" cy="8024244"/>
          </a:xfrm>
          <a:prstGeom prst="rect">
            <a:avLst/>
          </a:prstGeom>
          <a:noFill/>
        </p:spPr>
        <p:txBody>
          <a:bodyPr wrap="square" lIns="360000" tIns="360000" rIns="360000" bIns="180000" rtlCol="0">
            <a:spAutoFit/>
          </a:bodyPr>
          <a:lstStyle/>
          <a:p>
            <a:r>
              <a:rPr lang="en-GB" sz="3600" dirty="0">
                <a:solidFill>
                  <a:schemeClr val="bg2"/>
                </a:solidFill>
              </a:rPr>
              <a:t>Jesus Christ: the second Adam and the first-born of a new race</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Equal with God and God’s son, Jesus was also the son of Mary conceived miraculously and without sin</a:t>
            </a:r>
          </a:p>
          <a:p>
            <a:pPr marL="457200" indent="-457200">
              <a:buFont typeface="Arial" panose="020B0604020202020204" pitchFamily="34" charset="0"/>
              <a:buChar char="•"/>
            </a:pPr>
            <a:r>
              <a:rPr lang="en-GB" sz="2800" dirty="0">
                <a:solidFill>
                  <a:schemeClr val="bg2"/>
                </a:solidFill>
              </a:rPr>
              <a:t>He lived a perfect and pure life, radically distinct from other men and no man could find fault in him</a:t>
            </a:r>
          </a:p>
          <a:p>
            <a:pPr marL="457200" indent="-457200">
              <a:buFont typeface="Arial" panose="020B0604020202020204" pitchFamily="34" charset="0"/>
              <a:buChar char="•"/>
            </a:pPr>
            <a:r>
              <a:rPr lang="en-GB" sz="2800" dirty="0">
                <a:solidFill>
                  <a:schemeClr val="bg2"/>
                </a:solidFill>
              </a:rPr>
              <a:t>He became the first-born of a new race; the Son of Man, the second Adam</a:t>
            </a:r>
          </a:p>
          <a:p>
            <a:pPr marL="457200" indent="-457200">
              <a:buFont typeface="Arial" panose="020B0604020202020204" pitchFamily="34" charset="0"/>
              <a:buChar char="•"/>
            </a:pPr>
            <a:r>
              <a:rPr lang="en-GB" sz="2800" dirty="0">
                <a:solidFill>
                  <a:schemeClr val="bg2"/>
                </a:solidFill>
              </a:rPr>
              <a:t>He came to seek the lost, offering his life as a new possibility for people</a:t>
            </a:r>
          </a:p>
          <a:p>
            <a:pPr marL="457200" indent="-457200">
              <a:buFont typeface="Arial" panose="020B0604020202020204" pitchFamily="34" charset="0"/>
              <a:buChar char="•"/>
            </a:pPr>
            <a:r>
              <a:rPr lang="en-GB" sz="2800" dirty="0">
                <a:solidFill>
                  <a:schemeClr val="bg2"/>
                </a:solidFill>
              </a:rPr>
              <a:t>By the mystery of his death he ended sin and made it possible for us to be partakers of his divine life by giving up our old life</a:t>
            </a:r>
          </a:p>
          <a:p>
            <a:pPr marL="457200" indent="-457200">
              <a:buFont typeface="Arial" panose="020B0604020202020204" pitchFamily="34" charset="0"/>
              <a:buChar char="•"/>
            </a:pPr>
            <a:endParaRPr lang="en-GB" sz="28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18142055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208633F-4746-E9CA-2D1D-5407CFE14AF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4A5C6CB-B853-813F-CE67-FD76735587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 y="0"/>
            <a:ext cx="3334580" cy="6858000"/>
          </a:xfrm>
          <a:prstGeom prst="rect">
            <a:avLst/>
          </a:prstGeom>
        </p:spPr>
      </p:pic>
      <p:sp>
        <p:nvSpPr>
          <p:cNvPr id="2" name="TextBox 1">
            <a:extLst>
              <a:ext uri="{FF2B5EF4-FFF2-40B4-BE49-F238E27FC236}">
                <a16:creationId xmlns:a16="http://schemas.microsoft.com/office/drawing/2014/main" id="{DCDD15E1-9732-DB38-A19B-BE8F1F437471}"/>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JOHN -</a:t>
            </a:r>
          </a:p>
          <a:p>
            <a:pPr algn="ctr"/>
            <a:r>
              <a:rPr lang="en-GB" sz="1200" b="1" dirty="0">
                <a:solidFill>
                  <a:schemeClr val="bg1"/>
                </a:solidFill>
                <a:latin typeface="Malgun Gothic" panose="020B0503020000020004" pitchFamily="34" charset="-127"/>
                <a:ea typeface="Malgun Gothic" panose="020B0503020000020004" pitchFamily="34" charset="-127"/>
              </a:rPr>
              <a:t>JESUS CHRIST THE WORD OF GOD</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3F0FAB59-6A73-95A6-7955-5EBC2DC99F39}"/>
              </a:ext>
            </a:extLst>
          </p:cNvPr>
          <p:cNvSpPr txBox="1"/>
          <p:nvPr/>
        </p:nvSpPr>
        <p:spPr>
          <a:xfrm>
            <a:off x="3371850" y="9525"/>
            <a:ext cx="8820150" cy="8332020"/>
          </a:xfrm>
          <a:prstGeom prst="rect">
            <a:avLst/>
          </a:prstGeom>
          <a:noFill/>
        </p:spPr>
        <p:txBody>
          <a:bodyPr wrap="square" lIns="360000" tIns="360000" rIns="360000" bIns="180000" rtlCol="0">
            <a:spAutoFit/>
          </a:bodyPr>
          <a:lstStyle/>
          <a:p>
            <a:r>
              <a:rPr lang="en-GB" sz="3600" dirty="0">
                <a:solidFill>
                  <a:schemeClr val="bg2"/>
                </a:solidFill>
              </a:rPr>
              <a:t>Jesus Christ: the Word of God</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The King of Matthew; the Servant of Mark, the Man of Luke is now unveiled in John as from everlasting; the Word in flesh, declaring the unseen Father; full of grace and truth</a:t>
            </a:r>
          </a:p>
          <a:p>
            <a:pPr marL="457200" indent="-457200">
              <a:buFont typeface="Arial" panose="020B0604020202020204" pitchFamily="34" charset="0"/>
              <a:buChar char="•"/>
            </a:pPr>
            <a:r>
              <a:rPr lang="en-GB" sz="2800" dirty="0">
                <a:solidFill>
                  <a:schemeClr val="bg2"/>
                </a:solidFill>
              </a:rPr>
              <a:t>Grace: Love was God’s inspiration in sending Jesus; everything Jesus did illustrated his message of love - the miracles bringing healing and life</a:t>
            </a:r>
          </a:p>
          <a:p>
            <a:pPr marL="457200" indent="-457200">
              <a:buFont typeface="Arial" panose="020B0604020202020204" pitchFamily="34" charset="0"/>
              <a:buChar char="•"/>
            </a:pPr>
            <a:r>
              <a:rPr lang="en-GB" sz="2800" dirty="0">
                <a:solidFill>
                  <a:schemeClr val="bg2"/>
                </a:solidFill>
              </a:rPr>
              <a:t>Truth: Jesus brought light to man, revealing God; everything Jesus said illustrated the divinity of God - I am … bread … light …way … shepherd … life etc.</a:t>
            </a:r>
          </a:p>
          <a:p>
            <a:pPr marL="457200" indent="-457200">
              <a:buFont typeface="Arial" panose="020B0604020202020204" pitchFamily="34" charset="0"/>
              <a:buChar char="•"/>
            </a:pPr>
            <a:r>
              <a:rPr lang="en-GB" sz="2800" dirty="0">
                <a:solidFill>
                  <a:schemeClr val="bg2"/>
                </a:solidFill>
              </a:rPr>
              <a:t>Therefore give to Jesus what we owe: our worship as and dedicated loyal service - he is our loving Lord God, and our Saviour </a:t>
            </a:r>
          </a:p>
          <a:p>
            <a:pPr marL="457200" indent="-457200">
              <a:buFont typeface="Arial" panose="020B0604020202020204" pitchFamily="34" charset="0"/>
              <a:buChar char="•"/>
            </a:pPr>
            <a:endParaRPr lang="en-GB" sz="28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2660035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D7336BE-F5E1-413C-98CB-7019EE06F33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E4C970B-FFB6-7611-9D25-EA49E586FC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18" y="0"/>
            <a:ext cx="3339935" cy="6858000"/>
          </a:xfrm>
          <a:prstGeom prst="rect">
            <a:avLst/>
          </a:prstGeom>
        </p:spPr>
      </p:pic>
      <p:sp>
        <p:nvSpPr>
          <p:cNvPr id="2" name="TextBox 1">
            <a:extLst>
              <a:ext uri="{FF2B5EF4-FFF2-40B4-BE49-F238E27FC236}">
                <a16:creationId xmlns:a16="http://schemas.microsoft.com/office/drawing/2014/main" id="{00FD6E89-2A92-1CBC-C05C-856187F14B89}"/>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ACTS -</a:t>
            </a:r>
          </a:p>
          <a:p>
            <a:pPr algn="ctr"/>
            <a:r>
              <a:rPr lang="en-GB" sz="1200" b="1" dirty="0">
                <a:solidFill>
                  <a:schemeClr val="bg1"/>
                </a:solidFill>
                <a:latin typeface="Malgun Gothic" panose="020B0503020000020004" pitchFamily="34" charset="-127"/>
                <a:ea typeface="Malgun Gothic" panose="020B0503020000020004" pitchFamily="34" charset="-127"/>
              </a:rPr>
              <a:t>THE CHURCH FORMED AND WITNESSING</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1210F660-54D3-2C1A-1D1A-0D4EDD0EEB67}"/>
              </a:ext>
            </a:extLst>
          </p:cNvPr>
          <p:cNvSpPr txBox="1"/>
          <p:nvPr/>
        </p:nvSpPr>
        <p:spPr>
          <a:xfrm>
            <a:off x="3371850" y="9525"/>
            <a:ext cx="8820150" cy="7039359"/>
          </a:xfrm>
          <a:prstGeom prst="rect">
            <a:avLst/>
          </a:prstGeom>
          <a:noFill/>
        </p:spPr>
        <p:txBody>
          <a:bodyPr wrap="square" lIns="360000" tIns="360000" rIns="360000" bIns="180000" rtlCol="0">
            <a:spAutoFit/>
          </a:bodyPr>
          <a:lstStyle/>
          <a:p>
            <a:r>
              <a:rPr lang="en-GB" sz="3600" dirty="0">
                <a:solidFill>
                  <a:schemeClr val="bg2"/>
                </a:solidFill>
              </a:rPr>
              <a:t>“Better for them that he should go away”</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Jesus now ascended, the Spirit sent and the Church formed</a:t>
            </a:r>
          </a:p>
          <a:p>
            <a:pPr marL="457200" indent="-457200">
              <a:buFont typeface="Arial" panose="020B0604020202020204" pitchFamily="34" charset="0"/>
              <a:buChar char="•"/>
            </a:pPr>
            <a:r>
              <a:rPr lang="en-GB" sz="2800" dirty="0">
                <a:solidFill>
                  <a:schemeClr val="bg2"/>
                </a:solidFill>
              </a:rPr>
              <a:t>A new beginning: a community to be established</a:t>
            </a:r>
          </a:p>
          <a:p>
            <a:pPr marL="457200" indent="-457200">
              <a:buFont typeface="Arial" panose="020B0604020202020204" pitchFamily="34" charset="0"/>
              <a:buChar char="•"/>
            </a:pPr>
            <a:r>
              <a:rPr lang="en-GB" sz="2800" dirty="0">
                <a:solidFill>
                  <a:schemeClr val="bg2"/>
                </a:solidFill>
              </a:rPr>
              <a:t>A new principle: living and working under the guidance and direction of the Spirit</a:t>
            </a:r>
          </a:p>
          <a:p>
            <a:pPr marL="457200" indent="-457200">
              <a:buFont typeface="Arial" panose="020B0604020202020204" pitchFamily="34" charset="0"/>
              <a:buChar char="•"/>
            </a:pPr>
            <a:r>
              <a:rPr lang="en-GB" sz="2800" dirty="0">
                <a:solidFill>
                  <a:schemeClr val="bg2"/>
                </a:solidFill>
              </a:rPr>
              <a:t>A new unity: all who believe in the risen Lord Jesus are united equally into one new fellowship by the Spirit</a:t>
            </a:r>
          </a:p>
          <a:p>
            <a:pPr marL="457200" indent="-457200">
              <a:buFont typeface="Arial" panose="020B0604020202020204" pitchFamily="34" charset="0"/>
              <a:buChar char="•"/>
            </a:pPr>
            <a:r>
              <a:rPr lang="en-GB" sz="2800" dirty="0">
                <a:solidFill>
                  <a:schemeClr val="bg2"/>
                </a:solidFill>
              </a:rPr>
              <a:t>The work of the church: glorify God by living in likeness to Jesus and revealing him to the world </a:t>
            </a:r>
          </a:p>
          <a:p>
            <a:pPr marL="457200" indent="-457200">
              <a:buFont typeface="Arial" panose="020B0604020202020204" pitchFamily="34" charset="0"/>
              <a:buChar char="•"/>
            </a:pPr>
            <a:endParaRPr lang="en-GB" sz="28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40027895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BED2EED-1766-4F3D-4928-B93FFF97A4E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63256DA-BBC9-CCDF-3DEE-537F427F0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0" y="0"/>
            <a:ext cx="3336259" cy="6858000"/>
          </a:xfrm>
          <a:prstGeom prst="rect">
            <a:avLst/>
          </a:prstGeom>
        </p:spPr>
      </p:pic>
      <p:sp>
        <p:nvSpPr>
          <p:cNvPr id="2" name="TextBox 1">
            <a:extLst>
              <a:ext uri="{FF2B5EF4-FFF2-40B4-BE49-F238E27FC236}">
                <a16:creationId xmlns:a16="http://schemas.microsoft.com/office/drawing/2014/main" id="{21E26E0C-EA38-2D63-4A42-9D8BA7A78985}"/>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ROMANS -</a:t>
            </a:r>
          </a:p>
          <a:p>
            <a:pPr algn="ctr"/>
            <a:r>
              <a:rPr lang="en-GB" sz="1200" b="1" dirty="0">
                <a:solidFill>
                  <a:schemeClr val="bg1"/>
                </a:solidFill>
                <a:latin typeface="Malgun Gothic" panose="020B0503020000020004" pitchFamily="34" charset="-127"/>
                <a:ea typeface="Malgun Gothic" panose="020B0503020000020004" pitchFamily="34" charset="-127"/>
              </a:rPr>
              <a:t>CHRIST THE SALVATION OF GOD</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2073E084-7FA9-38DB-324C-09B64B4C6DC5}"/>
              </a:ext>
            </a:extLst>
          </p:cNvPr>
          <p:cNvSpPr txBox="1"/>
          <p:nvPr/>
        </p:nvSpPr>
        <p:spPr>
          <a:xfrm>
            <a:off x="3371850" y="9525"/>
            <a:ext cx="8820150" cy="8024244"/>
          </a:xfrm>
          <a:prstGeom prst="rect">
            <a:avLst/>
          </a:prstGeom>
          <a:noFill/>
        </p:spPr>
        <p:txBody>
          <a:bodyPr wrap="square" lIns="360000" tIns="360000" rIns="360000" bIns="180000" rtlCol="0">
            <a:spAutoFit/>
          </a:bodyPr>
          <a:lstStyle/>
          <a:p>
            <a:r>
              <a:rPr lang="en-GB" sz="3600" dirty="0">
                <a:solidFill>
                  <a:schemeClr val="bg2"/>
                </a:solidFill>
              </a:rPr>
              <a:t>The helplessness and ruin of man and the perfection redemption of God’s salvation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Man’s sin, his rebellion against the authority of God is the reason that the whole creation is in pain</a:t>
            </a:r>
          </a:p>
          <a:p>
            <a:pPr marL="457200" indent="-457200">
              <a:buFont typeface="Arial" panose="020B0604020202020204" pitchFamily="34" charset="0"/>
              <a:buChar char="•"/>
            </a:pPr>
            <a:r>
              <a:rPr lang="en-GB" sz="2800" dirty="0">
                <a:solidFill>
                  <a:schemeClr val="bg2"/>
                </a:solidFill>
              </a:rPr>
              <a:t>Man has no power to restore himself to God or escape God’s judgment against sin</a:t>
            </a:r>
          </a:p>
          <a:p>
            <a:pPr marL="457200" indent="-457200">
              <a:buFont typeface="Arial" panose="020B0604020202020204" pitchFamily="34" charset="0"/>
              <a:buChar char="•"/>
            </a:pPr>
            <a:r>
              <a:rPr lang="en-GB" sz="2800" dirty="0">
                <a:solidFill>
                  <a:schemeClr val="bg2"/>
                </a:solidFill>
              </a:rPr>
              <a:t>Jew and Gentile have fallen short of the Glory of God</a:t>
            </a:r>
          </a:p>
          <a:p>
            <a:pPr marL="457200" indent="-457200">
              <a:buFont typeface="Arial" panose="020B0604020202020204" pitchFamily="34" charset="0"/>
              <a:buChar char="•"/>
            </a:pPr>
            <a:r>
              <a:rPr lang="en-GB" sz="2800" dirty="0">
                <a:solidFill>
                  <a:schemeClr val="bg2"/>
                </a:solidFill>
              </a:rPr>
              <a:t>The righteousness of Jesus, Son of God, has been made freely available to every person by faith </a:t>
            </a:r>
          </a:p>
          <a:p>
            <a:pPr marL="457200" indent="-457200">
              <a:buFont typeface="Arial" panose="020B0604020202020204" pitchFamily="34" charset="0"/>
              <a:buChar char="•"/>
            </a:pPr>
            <a:r>
              <a:rPr lang="en-GB" sz="2800" dirty="0">
                <a:solidFill>
                  <a:schemeClr val="bg2"/>
                </a:solidFill>
              </a:rPr>
              <a:t>Jesus’ death has the power to justify, sanctify and glorify the sinner who believes</a:t>
            </a:r>
          </a:p>
          <a:p>
            <a:pPr marL="457200" indent="-457200">
              <a:buFont typeface="Arial" panose="020B0604020202020204" pitchFamily="34" charset="0"/>
              <a:buChar char="•"/>
            </a:pPr>
            <a:r>
              <a:rPr lang="en-GB" sz="2800" dirty="0">
                <a:solidFill>
                  <a:schemeClr val="bg2"/>
                </a:solidFill>
              </a:rPr>
              <a:t>If we refuse the love and mercy offered by the grace of God then we must endure God’s penalty for sin</a:t>
            </a:r>
          </a:p>
          <a:p>
            <a:pPr marL="457200" indent="-457200">
              <a:buFont typeface="Arial" panose="020B0604020202020204" pitchFamily="34" charset="0"/>
              <a:buChar char="•"/>
            </a:pPr>
            <a:endParaRPr lang="en-GB" sz="28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4288793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7546B76-3919-9653-CABC-6DD8A97B6D1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46D4D1B-8148-949D-9345-7FA40136F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4" y="0"/>
            <a:ext cx="3339291" cy="6858000"/>
          </a:xfrm>
          <a:prstGeom prst="rect">
            <a:avLst/>
          </a:prstGeom>
        </p:spPr>
      </p:pic>
      <p:sp>
        <p:nvSpPr>
          <p:cNvPr id="2" name="TextBox 1">
            <a:extLst>
              <a:ext uri="{FF2B5EF4-FFF2-40B4-BE49-F238E27FC236}">
                <a16:creationId xmlns:a16="http://schemas.microsoft.com/office/drawing/2014/main" id="{4453B734-A6E6-9D32-AD30-935645FD6BDE}"/>
              </a:ext>
            </a:extLst>
          </p:cNvPr>
          <p:cNvSpPr txBox="1"/>
          <p:nvPr/>
        </p:nvSpPr>
        <p:spPr>
          <a:xfrm>
            <a:off x="0" y="0"/>
            <a:ext cx="3388111" cy="966588"/>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- 1 CORINTHIANS -</a:t>
            </a:r>
          </a:p>
          <a:p>
            <a:pPr algn="ctr"/>
            <a:r>
              <a:rPr lang="en-GB" sz="1200" b="1" dirty="0">
                <a:solidFill>
                  <a:schemeClr val="bg1"/>
                </a:solidFill>
                <a:latin typeface="Malgun Gothic" panose="020B0503020000020004" pitchFamily="34" charset="-127"/>
                <a:ea typeface="Malgun Gothic" panose="020B0503020000020004" pitchFamily="34" charset="-127"/>
              </a:rPr>
              <a:t>CHRIST AND HIS CHURCH, </a:t>
            </a:r>
          </a:p>
          <a:p>
            <a:pPr algn="ctr"/>
            <a:r>
              <a:rPr lang="en-GB" sz="1200" b="1" dirty="0">
                <a:solidFill>
                  <a:schemeClr val="bg1"/>
                </a:solidFill>
                <a:latin typeface="Malgun Gothic" panose="020B0503020000020004" pitchFamily="34" charset="-127"/>
                <a:ea typeface="Malgun Gothic" panose="020B0503020000020004" pitchFamily="34" charset="-127"/>
              </a:rPr>
              <a:t>THE MEDIUM OF WORK</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B01B01F9-7E3A-2D82-ABF3-96DACCE446F7}"/>
              </a:ext>
            </a:extLst>
          </p:cNvPr>
          <p:cNvSpPr txBox="1"/>
          <p:nvPr/>
        </p:nvSpPr>
        <p:spPr>
          <a:xfrm>
            <a:off x="3371850" y="9525"/>
            <a:ext cx="8820150" cy="7901133"/>
          </a:xfrm>
          <a:prstGeom prst="rect">
            <a:avLst/>
          </a:prstGeom>
          <a:noFill/>
        </p:spPr>
        <p:txBody>
          <a:bodyPr wrap="square" lIns="360000" tIns="360000" rIns="360000" bIns="180000" rtlCol="0">
            <a:spAutoFit/>
          </a:bodyPr>
          <a:lstStyle/>
          <a:p>
            <a:r>
              <a:rPr lang="en-GB" sz="3600" dirty="0">
                <a:solidFill>
                  <a:schemeClr val="bg2"/>
                </a:solidFill>
              </a:rPr>
              <a:t>Weakened witness due to evil influences</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Every church has a responsibility to declare the gospel to its city and local people</a:t>
            </a:r>
          </a:p>
          <a:p>
            <a:pPr marL="457200" indent="-457200">
              <a:buFont typeface="Arial" panose="020B0604020202020204" pitchFamily="34" charset="0"/>
              <a:buChar char="•"/>
            </a:pPr>
            <a:r>
              <a:rPr lang="en-GB" sz="2800" dirty="0">
                <a:solidFill>
                  <a:schemeClr val="bg2"/>
                </a:solidFill>
              </a:rPr>
              <a:t>The gospel witness can only be effective when lives show God’s love, righteousness and truth </a:t>
            </a:r>
          </a:p>
          <a:p>
            <a:pPr marL="457200" indent="-457200">
              <a:buFont typeface="Arial" panose="020B0604020202020204" pitchFamily="34" charset="0"/>
              <a:buChar char="•"/>
            </a:pPr>
            <a:r>
              <a:rPr lang="en-GB" sz="2800" dirty="0">
                <a:solidFill>
                  <a:schemeClr val="bg2"/>
                </a:solidFill>
              </a:rPr>
              <a:t>All the Christ’s resources are available but the church must make all her resources available to Christ</a:t>
            </a:r>
          </a:p>
          <a:p>
            <a:pPr marL="457200" indent="-457200">
              <a:buFont typeface="Arial" panose="020B0604020202020204" pitchFamily="34" charset="0"/>
              <a:buChar char="•"/>
            </a:pPr>
            <a:r>
              <a:rPr lang="en-GB" sz="2800" dirty="0">
                <a:solidFill>
                  <a:schemeClr val="bg2"/>
                </a:solidFill>
              </a:rPr>
              <a:t>The church at Corinth had been invaded by the influence of the city - evil and disputes had come in</a:t>
            </a:r>
          </a:p>
          <a:p>
            <a:pPr marL="457200" indent="-457200">
              <a:buFont typeface="Arial" panose="020B0604020202020204" pitchFamily="34" charset="0"/>
              <a:buChar char="•"/>
            </a:pPr>
            <a:r>
              <a:rPr lang="en-GB" sz="2800" dirty="0">
                <a:solidFill>
                  <a:schemeClr val="bg2"/>
                </a:solidFill>
              </a:rPr>
              <a:t>The church’s witness was weak and she had failed in her responsibility to the city</a:t>
            </a:r>
          </a:p>
          <a:p>
            <a:pPr marL="457200" indent="-457200">
              <a:buFont typeface="Arial" panose="020B0604020202020204" pitchFamily="34" charset="0"/>
              <a:buChar char="•"/>
            </a:pPr>
            <a:r>
              <a:rPr lang="en-GB" sz="2800" dirty="0">
                <a:solidFill>
                  <a:schemeClr val="bg2"/>
                </a:solidFill>
              </a:rPr>
              <a:t>The church must be distinct from the city, living the life of Jesus, obeying the Spirit, glorifying God</a:t>
            </a:r>
          </a:p>
          <a:p>
            <a:pPr marL="457200" indent="-457200">
              <a:buFont typeface="Arial" panose="020B0604020202020204" pitchFamily="34" charset="0"/>
              <a:buChar char="•"/>
            </a:pPr>
            <a:endParaRPr lang="en-GB" sz="28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478620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83F929B-23D5-EF1C-83CC-D18E5E134B3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E8F4263-DBC5-23DE-4619-E466564F3B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4" y="0"/>
            <a:ext cx="3339291" cy="6858000"/>
          </a:xfrm>
          <a:prstGeom prst="rect">
            <a:avLst/>
          </a:prstGeom>
        </p:spPr>
      </p:pic>
      <p:sp>
        <p:nvSpPr>
          <p:cNvPr id="2" name="TextBox 1">
            <a:extLst>
              <a:ext uri="{FF2B5EF4-FFF2-40B4-BE49-F238E27FC236}">
                <a16:creationId xmlns:a16="http://schemas.microsoft.com/office/drawing/2014/main" id="{1FE319C9-F6CF-783B-0BB8-C70DD66DEA81}"/>
              </a:ext>
            </a:extLst>
          </p:cNvPr>
          <p:cNvSpPr txBox="1"/>
          <p:nvPr/>
        </p:nvSpPr>
        <p:spPr>
          <a:xfrm>
            <a:off x="0" y="0"/>
            <a:ext cx="3388111" cy="966588"/>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- 2 CORINTHIANS -</a:t>
            </a:r>
          </a:p>
          <a:p>
            <a:pPr algn="ctr"/>
            <a:r>
              <a:rPr lang="en-GB" sz="1200" b="1" dirty="0">
                <a:solidFill>
                  <a:schemeClr val="bg1"/>
                </a:solidFill>
                <a:latin typeface="Malgun Gothic" panose="020B0503020000020004" pitchFamily="34" charset="-127"/>
                <a:ea typeface="Malgun Gothic" panose="020B0503020000020004" pitchFamily="34" charset="-127"/>
              </a:rPr>
              <a:t>CHRIST AND HIS CHURCH, </a:t>
            </a:r>
          </a:p>
          <a:p>
            <a:pPr algn="ctr"/>
            <a:r>
              <a:rPr lang="en-GB" sz="1200" b="1" dirty="0">
                <a:solidFill>
                  <a:schemeClr val="bg1"/>
                </a:solidFill>
                <a:latin typeface="Malgun Gothic" panose="020B0503020000020004" pitchFamily="34" charset="-127"/>
                <a:ea typeface="Malgun Gothic" panose="020B0503020000020004" pitchFamily="34" charset="-127"/>
              </a:rPr>
              <a:t>THE MEDIUM OF WORK</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E58A62B6-D732-6F25-A34E-163B742A4CBC}"/>
              </a:ext>
            </a:extLst>
          </p:cNvPr>
          <p:cNvSpPr txBox="1"/>
          <p:nvPr/>
        </p:nvSpPr>
        <p:spPr>
          <a:xfrm>
            <a:off x="3371850" y="9525"/>
            <a:ext cx="8820150" cy="7901133"/>
          </a:xfrm>
          <a:prstGeom prst="rect">
            <a:avLst/>
          </a:prstGeom>
          <a:noFill/>
        </p:spPr>
        <p:txBody>
          <a:bodyPr wrap="square" lIns="360000" tIns="360000" rIns="360000" bIns="180000" rtlCol="0">
            <a:spAutoFit/>
          </a:bodyPr>
          <a:lstStyle/>
          <a:p>
            <a:r>
              <a:rPr lang="en-GB" sz="3600" dirty="0">
                <a:solidFill>
                  <a:schemeClr val="bg2"/>
                </a:solidFill>
              </a:rPr>
              <a:t>Vital truths about the church’s ministry</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God’s sacred truth is the treasure of the church to be preached and taught on God’s authority, and that of his Word and his risen Christ</a:t>
            </a:r>
          </a:p>
          <a:p>
            <a:pPr marL="457200" indent="-457200">
              <a:buFont typeface="Arial" panose="020B0604020202020204" pitchFamily="34" charset="0"/>
              <a:buChar char="•"/>
            </a:pPr>
            <a:r>
              <a:rPr lang="en-GB" sz="2800" dirty="0">
                <a:solidFill>
                  <a:schemeClr val="bg2"/>
                </a:solidFill>
              </a:rPr>
              <a:t>This message must be faithfully declared and not distorted or corrupted</a:t>
            </a:r>
          </a:p>
          <a:p>
            <a:pPr marL="457200" indent="-457200">
              <a:buFont typeface="Arial" panose="020B0604020202020204" pitchFamily="34" charset="0"/>
              <a:buChar char="•"/>
            </a:pPr>
            <a:r>
              <a:rPr lang="en-GB" sz="2800" dirty="0">
                <a:solidFill>
                  <a:schemeClr val="bg2"/>
                </a:solidFill>
              </a:rPr>
              <a:t>This message can only be delivered through God’s blessing, the Spirit’s revelations, conformity to the will of God and prayer</a:t>
            </a:r>
          </a:p>
          <a:p>
            <a:pPr marL="457200" indent="-457200">
              <a:buFont typeface="Arial" panose="020B0604020202020204" pitchFamily="34" charset="0"/>
              <a:buChar char="•"/>
            </a:pPr>
            <a:r>
              <a:rPr lang="en-GB" sz="2800" dirty="0">
                <a:solidFill>
                  <a:schemeClr val="bg2"/>
                </a:solidFill>
              </a:rPr>
              <a:t>The church’s ministry will not be achieved without tribulation, distress and suffering but there will also be joy, success, hope and satisfaction</a:t>
            </a:r>
          </a:p>
          <a:p>
            <a:pPr marL="457200" indent="-457200">
              <a:buFont typeface="Arial" panose="020B0604020202020204" pitchFamily="34" charset="0"/>
              <a:buChar char="•"/>
            </a:pPr>
            <a:r>
              <a:rPr lang="en-GB" sz="2800" dirty="0">
                <a:solidFill>
                  <a:schemeClr val="bg2"/>
                </a:solidFill>
              </a:rPr>
              <a:t>Having received the grace of God, let our lives show that we have been reconciled with God</a:t>
            </a:r>
          </a:p>
          <a:p>
            <a:pPr marL="457200" indent="-457200">
              <a:buFont typeface="Arial" panose="020B0604020202020204" pitchFamily="34" charset="0"/>
              <a:buChar char="•"/>
            </a:pPr>
            <a:endParaRPr lang="en-GB" sz="2800" dirty="0">
              <a:solidFill>
                <a:schemeClr val="bg2"/>
              </a:solidFill>
            </a:endParaRPr>
          </a:p>
          <a:p>
            <a:endParaRPr lang="en-GB" sz="3600" dirty="0">
              <a:solidFill>
                <a:schemeClr val="bg2"/>
              </a:solidFill>
            </a:endParaRPr>
          </a:p>
        </p:txBody>
      </p:sp>
    </p:spTree>
    <p:extLst>
      <p:ext uri="{BB962C8B-B14F-4D97-AF65-F5344CB8AC3E}">
        <p14:creationId xmlns:p14="http://schemas.microsoft.com/office/powerpoint/2010/main" val="15733298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F549AA5-3EF1-6301-FF8C-BADCEA351FD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5F44047-029B-39F3-2669-6C96F48119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8" y="0"/>
            <a:ext cx="3335404" cy="6858000"/>
          </a:xfrm>
          <a:prstGeom prst="rect">
            <a:avLst/>
          </a:prstGeom>
        </p:spPr>
      </p:pic>
      <p:sp>
        <p:nvSpPr>
          <p:cNvPr id="2" name="TextBox 1">
            <a:extLst>
              <a:ext uri="{FF2B5EF4-FFF2-40B4-BE49-F238E27FC236}">
                <a16:creationId xmlns:a16="http://schemas.microsoft.com/office/drawing/2014/main" id="{2ED9A182-5B5C-47AC-9038-B7F6238D01C6}"/>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GALATIANS -</a:t>
            </a:r>
          </a:p>
          <a:p>
            <a:pPr algn="ctr"/>
            <a:r>
              <a:rPr lang="en-GB" sz="1200" b="1" dirty="0">
                <a:solidFill>
                  <a:schemeClr val="bg1"/>
                </a:solidFill>
                <a:latin typeface="Malgun Gothic" panose="020B0503020000020004" pitchFamily="34" charset="-127"/>
                <a:ea typeface="Malgun Gothic" panose="020B0503020000020004" pitchFamily="34" charset="-127"/>
              </a:rPr>
              <a:t>CHRIST THE EMANCIPATOR</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79020A8C-7FED-3B38-7CDC-D7B36DA6D9BB}"/>
              </a:ext>
            </a:extLst>
          </p:cNvPr>
          <p:cNvSpPr txBox="1"/>
          <p:nvPr/>
        </p:nvSpPr>
        <p:spPr>
          <a:xfrm>
            <a:off x="3371850" y="9525"/>
            <a:ext cx="8820150" cy="6485361"/>
          </a:xfrm>
          <a:prstGeom prst="rect">
            <a:avLst/>
          </a:prstGeom>
          <a:noFill/>
        </p:spPr>
        <p:txBody>
          <a:bodyPr wrap="square" lIns="360000" tIns="360000" rIns="360000" bIns="180000" rtlCol="0">
            <a:spAutoFit/>
          </a:bodyPr>
          <a:lstStyle/>
          <a:p>
            <a:r>
              <a:rPr lang="en-GB" sz="3600" dirty="0">
                <a:solidFill>
                  <a:schemeClr val="bg2"/>
                </a:solidFill>
              </a:rPr>
              <a:t>Faith in Christ and life by the Spirit</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To add any rite or ceremony or observance as necessary to salvation is to sever from Christ</a:t>
            </a:r>
          </a:p>
          <a:p>
            <a:pPr marL="457200" indent="-457200">
              <a:buFont typeface="Arial" panose="020B0604020202020204" pitchFamily="34" charset="0"/>
              <a:buChar char="•"/>
            </a:pPr>
            <a:r>
              <a:rPr lang="en-GB" sz="2800" dirty="0">
                <a:solidFill>
                  <a:schemeClr val="bg2"/>
                </a:solidFill>
              </a:rPr>
              <a:t>To believe and have faith in Christ and live under his Spirit is everything needed for salvation</a:t>
            </a:r>
          </a:p>
          <a:p>
            <a:pPr marL="457200" indent="-457200">
              <a:buFont typeface="Arial" panose="020B0604020202020204" pitchFamily="34" charset="0"/>
              <a:buChar char="•"/>
            </a:pPr>
            <a:r>
              <a:rPr lang="en-GB" sz="2800" dirty="0">
                <a:solidFill>
                  <a:schemeClr val="bg2"/>
                </a:solidFill>
              </a:rPr>
              <a:t>Life is supplied by the Spirit, and governed by the law of the Spirit and love is the fruit of the Spirit</a:t>
            </a:r>
          </a:p>
          <a:p>
            <a:pPr marL="457200" indent="-457200">
              <a:buFont typeface="Arial" panose="020B0604020202020204" pitchFamily="34" charset="0"/>
              <a:buChar char="•"/>
            </a:pPr>
            <a:r>
              <a:rPr lang="en-GB" sz="2800" dirty="0">
                <a:solidFill>
                  <a:schemeClr val="bg2"/>
                </a:solidFill>
              </a:rPr>
              <a:t>Christians are free from rites and ceremonies but subject to the Spirit; able to overcome sin and obey Christ by the Spirit alone</a:t>
            </a:r>
          </a:p>
          <a:p>
            <a:pPr marL="457200" indent="-457200">
              <a:buFont typeface="Arial" panose="020B0604020202020204" pitchFamily="34" charset="0"/>
              <a:buChar char="•"/>
            </a:pPr>
            <a:r>
              <a:rPr lang="en-GB" sz="2800" dirty="0">
                <a:solidFill>
                  <a:schemeClr val="bg2"/>
                </a:solidFill>
              </a:rPr>
              <a:t>The only thing in life that matters is faith in Jesus and his death, which results in love: any other gospel is to deny Christ and lose salvation</a:t>
            </a:r>
          </a:p>
        </p:txBody>
      </p:sp>
    </p:spTree>
    <p:extLst>
      <p:ext uri="{BB962C8B-B14F-4D97-AF65-F5344CB8AC3E}">
        <p14:creationId xmlns:p14="http://schemas.microsoft.com/office/powerpoint/2010/main" val="1999084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757419C-1AA1-C1E3-7A15-608E1AD3B7AD}"/>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37B975A-85B3-5037-1C25-02474EC1C3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42" y="0"/>
            <a:ext cx="3345366" cy="6858000"/>
          </a:xfrm>
          <a:prstGeom prst="rect">
            <a:avLst/>
          </a:prstGeom>
        </p:spPr>
      </p:pic>
      <p:sp>
        <p:nvSpPr>
          <p:cNvPr id="4" name="TextBox 3">
            <a:extLst>
              <a:ext uri="{FF2B5EF4-FFF2-40B4-BE49-F238E27FC236}">
                <a16:creationId xmlns:a16="http://schemas.microsoft.com/office/drawing/2014/main" id="{855C77E0-08DD-D958-21FA-83AAD575FBCA}"/>
              </a:ext>
            </a:extLst>
          </p:cNvPr>
          <p:cNvSpPr txBox="1"/>
          <p:nvPr/>
        </p:nvSpPr>
        <p:spPr>
          <a:xfrm>
            <a:off x="3371850" y="9525"/>
            <a:ext cx="8820150" cy="6731582"/>
          </a:xfrm>
          <a:prstGeom prst="rect">
            <a:avLst/>
          </a:prstGeom>
          <a:noFill/>
        </p:spPr>
        <p:txBody>
          <a:bodyPr wrap="square" lIns="360000" tIns="360000" rIns="360000" bIns="180000" rtlCol="0">
            <a:spAutoFit/>
          </a:bodyPr>
          <a:lstStyle/>
          <a:p>
            <a:r>
              <a:rPr lang="en-GB" sz="3600" dirty="0">
                <a:solidFill>
                  <a:schemeClr val="bg2"/>
                </a:solidFill>
              </a:rPr>
              <a:t>A warning: Lack of Faith will lead to disaster</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Doubt and suspicion about God</a:t>
            </a:r>
          </a:p>
          <a:p>
            <a:pPr marL="457200" indent="-457200">
              <a:buFont typeface="Arial" panose="020B0604020202020204" pitchFamily="34" charset="0"/>
              <a:buChar char="•"/>
            </a:pPr>
            <a:r>
              <a:rPr lang="en-GB" sz="2800" dirty="0">
                <a:solidFill>
                  <a:schemeClr val="bg2"/>
                </a:solidFill>
              </a:rPr>
              <a:t>Decisions based on sight, not faith</a:t>
            </a:r>
          </a:p>
          <a:p>
            <a:pPr marL="457200" indent="-457200">
              <a:buFont typeface="Arial" panose="020B0604020202020204" pitchFamily="34" charset="0"/>
              <a:buChar char="•"/>
            </a:pPr>
            <a:r>
              <a:rPr lang="en-GB" sz="2800" dirty="0">
                <a:solidFill>
                  <a:schemeClr val="bg2"/>
                </a:solidFill>
              </a:rPr>
              <a:t>The result is failure</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A comfort: God is patient</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 cannot be out-</a:t>
            </a:r>
            <a:r>
              <a:rPr lang="en-GB" sz="2800" dirty="0" err="1">
                <a:solidFill>
                  <a:schemeClr val="bg2"/>
                </a:solidFill>
              </a:rPr>
              <a:t>maneuvered</a:t>
            </a:r>
            <a:r>
              <a:rPr lang="en-GB" sz="2800" dirty="0">
                <a:solidFill>
                  <a:schemeClr val="bg2"/>
                </a:solidFill>
              </a:rPr>
              <a:t> or defeated</a:t>
            </a:r>
          </a:p>
          <a:p>
            <a:pPr marL="457200" indent="-457200">
              <a:buFont typeface="Arial" panose="020B0604020202020204" pitchFamily="34" charset="0"/>
              <a:buChar char="•"/>
            </a:pPr>
            <a:r>
              <a:rPr lang="en-GB" sz="2800" dirty="0">
                <a:solidFill>
                  <a:schemeClr val="bg2"/>
                </a:solidFill>
              </a:rPr>
              <a:t>God will wait but not compromise</a:t>
            </a:r>
          </a:p>
          <a:p>
            <a:pPr marL="457200" indent="-457200">
              <a:buFont typeface="Arial" panose="020B0604020202020204" pitchFamily="34" charset="0"/>
              <a:buChar char="•"/>
            </a:pPr>
            <a:r>
              <a:rPr lang="en-GB" sz="2800" dirty="0">
                <a:solidFill>
                  <a:schemeClr val="bg2"/>
                </a:solidFill>
              </a:rPr>
              <a:t>God’s provisions are sufficient</a:t>
            </a:r>
          </a:p>
          <a:p>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
        <p:nvSpPr>
          <p:cNvPr id="7" name="TextBox 6">
            <a:extLst>
              <a:ext uri="{FF2B5EF4-FFF2-40B4-BE49-F238E27FC236}">
                <a16:creationId xmlns:a16="http://schemas.microsoft.com/office/drawing/2014/main" id="{CA436E2A-158A-17FE-75E4-BF45E7CE822F}"/>
              </a:ext>
            </a:extLst>
          </p:cNvPr>
          <p:cNvSpPr txBox="1"/>
          <p:nvPr/>
        </p:nvSpPr>
        <p:spPr>
          <a:xfrm>
            <a:off x="0" y="0"/>
            <a:ext cx="3388111" cy="779014"/>
          </a:xfrm>
          <a:prstGeom prst="rect">
            <a:avLst/>
          </a:prstGeom>
          <a:noFill/>
        </p:spPr>
        <p:txBody>
          <a:bodyPr wrap="square" lIns="90000" tIns="36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NUMBERS -</a:t>
            </a:r>
            <a:endParaRPr lang="en-GB" sz="4000" b="1" dirty="0">
              <a:solidFill>
                <a:schemeClr val="bg1"/>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26776826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690428F-4C52-EDA3-A09F-4BEA666377BC}"/>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6BC1550-F951-DB26-FC6F-5C826BD438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333750" cy="6858000"/>
          </a:xfrm>
          <a:prstGeom prst="rect">
            <a:avLst/>
          </a:prstGeom>
        </p:spPr>
      </p:pic>
      <p:sp>
        <p:nvSpPr>
          <p:cNvPr id="2" name="TextBox 1">
            <a:extLst>
              <a:ext uri="{FF2B5EF4-FFF2-40B4-BE49-F238E27FC236}">
                <a16:creationId xmlns:a16="http://schemas.microsoft.com/office/drawing/2014/main" id="{267886AD-4CA4-90D7-9067-297683B5909D}"/>
              </a:ext>
            </a:extLst>
          </p:cNvPr>
          <p:cNvSpPr txBox="1"/>
          <p:nvPr/>
        </p:nvSpPr>
        <p:spPr>
          <a:xfrm>
            <a:off x="0" y="0"/>
            <a:ext cx="3388111" cy="966588"/>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EPHESIANS -</a:t>
            </a:r>
          </a:p>
          <a:p>
            <a:pPr algn="ctr"/>
            <a:r>
              <a:rPr lang="en-GB" sz="1200" b="1" dirty="0">
                <a:solidFill>
                  <a:schemeClr val="bg1"/>
                </a:solidFill>
                <a:latin typeface="Malgun Gothic" panose="020B0503020000020004" pitchFamily="34" charset="-127"/>
                <a:ea typeface="Malgun Gothic" panose="020B0503020000020004" pitchFamily="34" charset="-127"/>
              </a:rPr>
              <a:t>CHRIST AND HIS CHURCH,</a:t>
            </a:r>
          </a:p>
          <a:p>
            <a:pPr algn="ctr"/>
            <a:r>
              <a:rPr lang="en-GB" sz="1200" b="1" dirty="0">
                <a:solidFill>
                  <a:schemeClr val="bg1"/>
                </a:solidFill>
                <a:latin typeface="Malgun Gothic" panose="020B0503020000020004" pitchFamily="34" charset="-127"/>
                <a:ea typeface="Malgun Gothic" panose="020B0503020000020004" pitchFamily="34" charset="-127"/>
              </a:rPr>
              <a:t>THE ETERNAL VOCATION</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D8178B03-A220-1331-D0F8-A408FFE8BD8C}"/>
              </a:ext>
            </a:extLst>
          </p:cNvPr>
          <p:cNvSpPr txBox="1"/>
          <p:nvPr/>
        </p:nvSpPr>
        <p:spPr>
          <a:xfrm>
            <a:off x="3371850" y="9525"/>
            <a:ext cx="8820150" cy="6485361"/>
          </a:xfrm>
          <a:prstGeom prst="rect">
            <a:avLst/>
          </a:prstGeom>
          <a:noFill/>
        </p:spPr>
        <p:txBody>
          <a:bodyPr wrap="square" lIns="360000" tIns="360000" rIns="360000" bIns="180000" rtlCol="0">
            <a:spAutoFit/>
          </a:bodyPr>
          <a:lstStyle/>
          <a:p>
            <a:r>
              <a:rPr lang="en-GB" sz="3600" dirty="0">
                <a:solidFill>
                  <a:schemeClr val="bg2"/>
                </a:solidFill>
              </a:rPr>
              <a:t>The church: God’s eternal plan in Christ</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The church was God’s plan from eternity and that it’s people should bear the likeness of Jesus Christ</a:t>
            </a:r>
          </a:p>
          <a:p>
            <a:pPr marL="457200" indent="-457200">
              <a:buFont typeface="Arial" panose="020B0604020202020204" pitchFamily="34" charset="0"/>
              <a:buChar char="•"/>
            </a:pPr>
            <a:r>
              <a:rPr lang="en-GB" sz="2800" dirty="0">
                <a:solidFill>
                  <a:schemeClr val="bg2"/>
                </a:solidFill>
              </a:rPr>
              <a:t>Therein follows its sacred responsibility to walk worthily of such a calling</a:t>
            </a:r>
          </a:p>
          <a:p>
            <a:pPr marL="457200" indent="-457200">
              <a:buFont typeface="Arial" panose="020B0604020202020204" pitchFamily="34" charset="0"/>
              <a:buChar char="•"/>
            </a:pPr>
            <a:r>
              <a:rPr lang="en-GB" sz="2800" dirty="0">
                <a:solidFill>
                  <a:schemeClr val="bg2"/>
                </a:solidFill>
              </a:rPr>
              <a:t>By unity; by sanctified lives; by “growing into Christ”: by showing the “key of life” through faith in Jesus</a:t>
            </a:r>
          </a:p>
          <a:p>
            <a:pPr marL="457200" indent="-457200">
              <a:buFont typeface="Arial" panose="020B0604020202020204" pitchFamily="34" charset="0"/>
              <a:buChar char="•"/>
            </a:pPr>
            <a:r>
              <a:rPr lang="en-GB" sz="2800" dirty="0">
                <a:solidFill>
                  <a:schemeClr val="bg2"/>
                </a:solidFill>
              </a:rPr>
              <a:t>To fulfil this high calling the church’s members must live in likeness to Christ, its Head, in holy and pure lives, having on the armour of God</a:t>
            </a:r>
          </a:p>
          <a:p>
            <a:pPr marL="457200" indent="-457200">
              <a:buFont typeface="Arial" panose="020B0604020202020204" pitchFamily="34" charset="0"/>
              <a:buChar char="•"/>
            </a:pPr>
            <a:r>
              <a:rPr lang="en-GB" sz="2800" dirty="0">
                <a:solidFill>
                  <a:schemeClr val="bg2"/>
                </a:solidFill>
              </a:rPr>
              <a:t>Such a calling means spiritual enemies, but God is able to keep … and by walking worthily is his Kingdom advanced</a:t>
            </a:r>
            <a:endParaRPr lang="en-GB" sz="3600" dirty="0">
              <a:solidFill>
                <a:schemeClr val="bg2"/>
              </a:solidFill>
            </a:endParaRPr>
          </a:p>
        </p:txBody>
      </p:sp>
    </p:spTree>
    <p:extLst>
      <p:ext uri="{BB962C8B-B14F-4D97-AF65-F5344CB8AC3E}">
        <p14:creationId xmlns:p14="http://schemas.microsoft.com/office/powerpoint/2010/main" val="375206839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E24C6C0-C96C-47C8-C132-0652B161AD0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57F1F3C-9C76-36A1-7C83-DFC35DE008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14" y="0"/>
            <a:ext cx="3340378" cy="6858000"/>
          </a:xfrm>
          <a:prstGeom prst="rect">
            <a:avLst/>
          </a:prstGeom>
        </p:spPr>
      </p:pic>
      <p:sp>
        <p:nvSpPr>
          <p:cNvPr id="2" name="TextBox 1">
            <a:extLst>
              <a:ext uri="{FF2B5EF4-FFF2-40B4-BE49-F238E27FC236}">
                <a16:creationId xmlns:a16="http://schemas.microsoft.com/office/drawing/2014/main" id="{A4CDEE28-8A6C-AF67-831E-DFF18B89BBE6}"/>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PHILIPPIANS -</a:t>
            </a:r>
          </a:p>
          <a:p>
            <a:pPr algn="ctr"/>
            <a:r>
              <a:rPr lang="en-GB" sz="1200" b="1" dirty="0">
                <a:solidFill>
                  <a:schemeClr val="bg1"/>
                </a:solidFill>
                <a:latin typeface="Malgun Gothic" panose="020B0503020000020004" pitchFamily="34" charset="-127"/>
                <a:ea typeface="Malgun Gothic" panose="020B0503020000020004" pitchFamily="34" charset="-127"/>
              </a:rPr>
              <a:t>CHRIST THE SECTRET OF JOY</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087B6890-E74E-EFAC-9955-9FBD3BEC8E4C}"/>
              </a:ext>
            </a:extLst>
          </p:cNvPr>
          <p:cNvSpPr txBox="1"/>
          <p:nvPr/>
        </p:nvSpPr>
        <p:spPr>
          <a:xfrm>
            <a:off x="3371850" y="9525"/>
            <a:ext cx="8820150" cy="7470246"/>
          </a:xfrm>
          <a:prstGeom prst="rect">
            <a:avLst/>
          </a:prstGeom>
          <a:noFill/>
        </p:spPr>
        <p:txBody>
          <a:bodyPr wrap="square" lIns="360000" tIns="360000" rIns="360000" bIns="180000" rtlCol="0">
            <a:spAutoFit/>
          </a:bodyPr>
          <a:lstStyle/>
          <a:p>
            <a:r>
              <a:rPr lang="en-GB" sz="3600" dirty="0">
                <a:solidFill>
                  <a:schemeClr val="bg2"/>
                </a:solidFill>
              </a:rPr>
              <a:t>Be of the same mind as Christ</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The mind of Christ? He emptied himself, he humbled himself, was obedient even unto death </a:t>
            </a:r>
          </a:p>
          <a:p>
            <a:pPr marL="457200" indent="-457200">
              <a:buFont typeface="Arial" panose="020B0604020202020204" pitchFamily="34" charset="0"/>
              <a:buChar char="•"/>
            </a:pPr>
            <a:r>
              <a:rPr lang="en-GB" sz="2800" dirty="0">
                <a:solidFill>
                  <a:schemeClr val="bg2"/>
                </a:solidFill>
              </a:rPr>
              <a:t>Why? Out of perfect love to save men and women</a:t>
            </a:r>
          </a:p>
          <a:p>
            <a:pPr marL="457200" indent="-457200">
              <a:buFont typeface="Arial" panose="020B0604020202020204" pitchFamily="34" charset="0"/>
              <a:buChar char="•"/>
            </a:pPr>
            <a:r>
              <a:rPr lang="en-GB" sz="2800" dirty="0">
                <a:solidFill>
                  <a:schemeClr val="bg2"/>
                </a:solidFill>
              </a:rPr>
              <a:t>Such a mind is to be that of his followers</a:t>
            </a:r>
          </a:p>
          <a:p>
            <a:pPr marL="457200" indent="-457200">
              <a:buFont typeface="Arial" panose="020B0604020202020204" pitchFamily="34" charset="0"/>
              <a:buChar char="•"/>
            </a:pPr>
            <a:r>
              <a:rPr lang="en-GB" sz="2800" dirty="0">
                <a:solidFill>
                  <a:schemeClr val="bg2"/>
                </a:solidFill>
              </a:rPr>
              <a:t>His followers are to be willing to suffer anything to live for and witness to the life of Jesus</a:t>
            </a:r>
          </a:p>
          <a:p>
            <a:pPr marL="457200" indent="-457200">
              <a:buFont typeface="Arial" panose="020B0604020202020204" pitchFamily="34" charset="0"/>
              <a:buChar char="•"/>
            </a:pPr>
            <a:r>
              <a:rPr lang="en-GB" sz="2800" dirty="0">
                <a:solidFill>
                  <a:schemeClr val="bg2"/>
                </a:solidFill>
              </a:rPr>
              <a:t>Christ was crowned with authority; his followers will be crowned with victory over life and realization of God’s purposes for each individual</a:t>
            </a:r>
          </a:p>
          <a:p>
            <a:pPr marL="457200" indent="-457200">
              <a:buFont typeface="Arial" panose="020B0604020202020204" pitchFamily="34" charset="0"/>
              <a:buChar char="•"/>
            </a:pPr>
            <a:r>
              <a:rPr lang="en-GB" sz="2800" dirty="0">
                <a:solidFill>
                  <a:schemeClr val="bg2"/>
                </a:solidFill>
              </a:rPr>
              <a:t>Can this be done? Not by imitation or effort. It can only be done by “losing our life and receiving Christ’s” - with joy, without worry, by prayer, working out his will for us</a:t>
            </a:r>
          </a:p>
          <a:p>
            <a:pPr marL="457200" indent="-457200">
              <a:buFont typeface="Arial" panose="020B0604020202020204" pitchFamily="34" charset="0"/>
              <a:buChar char="•"/>
            </a:pPr>
            <a:endParaRPr lang="en-GB" sz="3600" dirty="0">
              <a:solidFill>
                <a:schemeClr val="bg2"/>
              </a:solidFill>
            </a:endParaRPr>
          </a:p>
        </p:txBody>
      </p:sp>
    </p:spTree>
    <p:extLst>
      <p:ext uri="{BB962C8B-B14F-4D97-AF65-F5344CB8AC3E}">
        <p14:creationId xmlns:p14="http://schemas.microsoft.com/office/powerpoint/2010/main" val="224839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B3394C-429B-D205-B526-B83420D4503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4EE16EFA-0440-5C55-5707-6ACAD6683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81" y="0"/>
            <a:ext cx="3341511" cy="6858000"/>
          </a:xfrm>
          <a:prstGeom prst="rect">
            <a:avLst/>
          </a:prstGeom>
        </p:spPr>
      </p:pic>
      <p:sp>
        <p:nvSpPr>
          <p:cNvPr id="2" name="TextBox 1">
            <a:extLst>
              <a:ext uri="{FF2B5EF4-FFF2-40B4-BE49-F238E27FC236}">
                <a16:creationId xmlns:a16="http://schemas.microsoft.com/office/drawing/2014/main" id="{3618B134-E985-1588-3708-05937243615A}"/>
              </a:ext>
            </a:extLst>
          </p:cNvPr>
          <p:cNvSpPr txBox="1"/>
          <p:nvPr/>
        </p:nvSpPr>
        <p:spPr>
          <a:xfrm>
            <a:off x="0" y="0"/>
            <a:ext cx="3388111" cy="966588"/>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COLOSSIANS -</a:t>
            </a:r>
          </a:p>
          <a:p>
            <a:pPr algn="ctr"/>
            <a:r>
              <a:rPr lang="en-GB" sz="1200" b="1" dirty="0">
                <a:solidFill>
                  <a:schemeClr val="bg1"/>
                </a:solidFill>
                <a:latin typeface="Malgun Gothic" panose="020B0503020000020004" pitchFamily="34" charset="-127"/>
                <a:ea typeface="Malgun Gothic" panose="020B0503020000020004" pitchFamily="34" charset="-127"/>
              </a:rPr>
              <a:t>CHRIST AND HIS CHURCH,</a:t>
            </a:r>
          </a:p>
          <a:p>
            <a:pPr algn="ctr"/>
            <a:r>
              <a:rPr lang="en-GB" sz="1200" b="1" dirty="0">
                <a:solidFill>
                  <a:schemeClr val="bg1"/>
                </a:solidFill>
                <a:latin typeface="Malgun Gothic" panose="020B0503020000020004" pitchFamily="34" charset="-127"/>
                <a:ea typeface="Malgun Gothic" panose="020B0503020000020004" pitchFamily="34" charset="-127"/>
              </a:rPr>
              <a:t>MUTUAL FULNESS</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C12577D8-33DA-FCC3-9618-BC0800E4875E}"/>
              </a:ext>
            </a:extLst>
          </p:cNvPr>
          <p:cNvSpPr txBox="1"/>
          <p:nvPr/>
        </p:nvSpPr>
        <p:spPr>
          <a:xfrm>
            <a:off x="3371850" y="9525"/>
            <a:ext cx="8820150" cy="6485361"/>
          </a:xfrm>
          <a:prstGeom prst="rect">
            <a:avLst/>
          </a:prstGeom>
          <a:noFill/>
        </p:spPr>
        <p:txBody>
          <a:bodyPr wrap="square" lIns="360000" tIns="360000" rIns="360000" bIns="180000" rtlCol="0">
            <a:spAutoFit/>
          </a:bodyPr>
          <a:lstStyle/>
          <a:p>
            <a:r>
              <a:rPr lang="en-GB" sz="3600" dirty="0">
                <a:solidFill>
                  <a:schemeClr val="bg2"/>
                </a:solidFill>
              </a:rPr>
              <a:t>The Christ: the church’s glorious treasure</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The fullness of the Divine Godhead is in Christ</a:t>
            </a:r>
          </a:p>
          <a:p>
            <a:pPr marL="457200" indent="-457200">
              <a:buFont typeface="Arial" panose="020B0604020202020204" pitchFamily="34" charset="0"/>
              <a:buChar char="•"/>
            </a:pPr>
            <a:r>
              <a:rPr lang="en-GB" sz="2800" dirty="0">
                <a:solidFill>
                  <a:schemeClr val="bg2"/>
                </a:solidFill>
              </a:rPr>
              <a:t>Christ’s followers are being made full by Christ</a:t>
            </a:r>
          </a:p>
          <a:p>
            <a:pPr marL="457200" indent="-457200">
              <a:buFont typeface="Arial" panose="020B0604020202020204" pitchFamily="34" charset="0"/>
              <a:buChar char="•"/>
            </a:pPr>
            <a:r>
              <a:rPr lang="en-GB" sz="2800" dirty="0">
                <a:solidFill>
                  <a:schemeClr val="bg2"/>
                </a:solidFill>
              </a:rPr>
              <a:t>Christ, the creator and sustainer of all things, has become the First-born from the dead, won victory over the tragedy of sin and made possible peace and reconciliation through the blood of the cross</a:t>
            </a:r>
          </a:p>
          <a:p>
            <a:pPr marL="457200" indent="-457200">
              <a:buFont typeface="Arial" panose="020B0604020202020204" pitchFamily="34" charset="0"/>
              <a:buChar char="•"/>
            </a:pPr>
            <a:r>
              <a:rPr lang="en-GB" sz="2800" dirty="0">
                <a:solidFill>
                  <a:schemeClr val="bg2"/>
                </a:solidFill>
              </a:rPr>
              <a:t>Because of Christ, man is being restored to the fullness of God’s original design for humanity</a:t>
            </a:r>
          </a:p>
          <a:p>
            <a:pPr marL="457200" indent="-457200">
              <a:buFont typeface="Arial" panose="020B0604020202020204" pitchFamily="34" charset="0"/>
              <a:buChar char="•"/>
            </a:pPr>
            <a:r>
              <a:rPr lang="en-GB" sz="2800" dirty="0">
                <a:solidFill>
                  <a:schemeClr val="bg2"/>
                </a:solidFill>
              </a:rPr>
              <a:t>Most importantly, the relationship to God that man was created to enjoy can be and will be restored</a:t>
            </a:r>
          </a:p>
          <a:p>
            <a:pPr marL="457200" indent="-457200">
              <a:buFont typeface="Arial" panose="020B0604020202020204" pitchFamily="34" charset="0"/>
              <a:buChar char="•"/>
            </a:pPr>
            <a:r>
              <a:rPr lang="en-GB" sz="2800" dirty="0">
                <a:solidFill>
                  <a:schemeClr val="bg2"/>
                </a:solidFill>
              </a:rPr>
              <a:t>Hold fast to these things and let nothing rob you or spoil this treasure</a:t>
            </a:r>
          </a:p>
        </p:txBody>
      </p:sp>
    </p:spTree>
    <p:extLst>
      <p:ext uri="{BB962C8B-B14F-4D97-AF65-F5344CB8AC3E}">
        <p14:creationId xmlns:p14="http://schemas.microsoft.com/office/powerpoint/2010/main" val="952805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D49AC8D-97CF-F4CE-2AB0-03FCCAB9267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FD8794F-E266-A44F-069E-A290B3029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 y="0"/>
            <a:ext cx="3334246" cy="6858000"/>
          </a:xfrm>
          <a:prstGeom prst="rect">
            <a:avLst/>
          </a:prstGeom>
        </p:spPr>
      </p:pic>
      <p:sp>
        <p:nvSpPr>
          <p:cNvPr id="3" name="TextBox 2">
            <a:extLst>
              <a:ext uri="{FF2B5EF4-FFF2-40B4-BE49-F238E27FC236}">
                <a16:creationId xmlns:a16="http://schemas.microsoft.com/office/drawing/2014/main" id="{04818B1D-A4C0-3469-51B3-E5066B9E49EB}"/>
              </a:ext>
            </a:extLst>
          </p:cNvPr>
          <p:cNvSpPr txBox="1"/>
          <p:nvPr/>
        </p:nvSpPr>
        <p:spPr>
          <a:xfrm>
            <a:off x="3371850" y="9525"/>
            <a:ext cx="8820150" cy="6608472"/>
          </a:xfrm>
          <a:prstGeom prst="rect">
            <a:avLst/>
          </a:prstGeom>
          <a:noFill/>
        </p:spPr>
        <p:txBody>
          <a:bodyPr wrap="square" lIns="360000" tIns="360000" rIns="360000" bIns="180000" rtlCol="0">
            <a:spAutoFit/>
          </a:bodyPr>
          <a:lstStyle/>
          <a:p>
            <a:r>
              <a:rPr lang="en-GB" sz="3600" dirty="0">
                <a:solidFill>
                  <a:schemeClr val="bg2"/>
                </a:solidFill>
              </a:rPr>
              <a:t>The Importance and Comfort of the Second Advent</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As surely as Jesus had suffered on earth he would return as its sovereign King</a:t>
            </a:r>
          </a:p>
          <a:p>
            <a:pPr marL="457200" indent="-457200">
              <a:buFont typeface="Arial" panose="020B0604020202020204" pitchFamily="34" charset="0"/>
              <a:buChar char="•"/>
            </a:pPr>
            <a:r>
              <a:rPr lang="en-GB" sz="2800" dirty="0">
                <a:solidFill>
                  <a:schemeClr val="bg2"/>
                </a:solidFill>
              </a:rPr>
              <a:t>Christ’s return to victory is the Christian’s reason for faith, unshakeable confidence, patient waiting, and inspiration for love and service</a:t>
            </a:r>
          </a:p>
          <a:p>
            <a:pPr marL="457200" indent="-457200">
              <a:buFont typeface="Arial" panose="020B0604020202020204" pitchFamily="34" charset="0"/>
              <a:buChar char="•"/>
            </a:pPr>
            <a:r>
              <a:rPr lang="en-GB" sz="2800" dirty="0">
                <a:solidFill>
                  <a:schemeClr val="bg2"/>
                </a:solidFill>
              </a:rPr>
              <a:t>Faith is a venture that trusts in the first coming and waits for the second when it will be vindicated</a:t>
            </a:r>
          </a:p>
          <a:p>
            <a:pPr marL="457200" indent="-457200">
              <a:buFont typeface="Arial" panose="020B0604020202020204" pitchFamily="34" charset="0"/>
              <a:buChar char="•"/>
            </a:pPr>
            <a:r>
              <a:rPr lang="en-GB" sz="2800" dirty="0">
                <a:solidFill>
                  <a:schemeClr val="bg2"/>
                </a:solidFill>
              </a:rPr>
              <a:t>The measure to which the second advent becomes vital and real to the Christian is the impetus to sanctification, Christlikeness, love for the others and certainty of coming judgement for sin</a:t>
            </a:r>
          </a:p>
        </p:txBody>
      </p:sp>
      <p:sp>
        <p:nvSpPr>
          <p:cNvPr id="5" name="TextBox 4">
            <a:extLst>
              <a:ext uri="{FF2B5EF4-FFF2-40B4-BE49-F238E27FC236}">
                <a16:creationId xmlns:a16="http://schemas.microsoft.com/office/drawing/2014/main" id="{83C452E6-DC7E-8A36-C82A-E9E5472C93ED}"/>
              </a:ext>
            </a:extLst>
          </p:cNvPr>
          <p:cNvSpPr txBox="1"/>
          <p:nvPr/>
        </p:nvSpPr>
        <p:spPr>
          <a:xfrm>
            <a:off x="0" y="0"/>
            <a:ext cx="3457575"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- 1 THESSALONIANS -</a:t>
            </a:r>
          </a:p>
          <a:p>
            <a:pPr algn="ctr"/>
            <a:r>
              <a:rPr lang="en-GB" sz="1200" b="1" dirty="0">
                <a:solidFill>
                  <a:schemeClr val="bg1"/>
                </a:solidFill>
                <a:latin typeface="Malgun Gothic" panose="020B0503020000020004" pitchFamily="34" charset="-127"/>
                <a:ea typeface="Malgun Gothic" panose="020B0503020000020004" pitchFamily="34" charset="-127"/>
              </a:rPr>
              <a:t>CHRIST AND HIS ADVENT</a:t>
            </a:r>
            <a:endParaRPr lang="en-GB" sz="2000" b="1" dirty="0">
              <a:solidFill>
                <a:schemeClr val="bg1"/>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7890328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D0C6F11-EA1B-461D-E24E-F225A9C3552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A5A8C72-A467-5F77-82C7-96EE0372EE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 y="0"/>
            <a:ext cx="3334246" cy="6858000"/>
          </a:xfrm>
          <a:prstGeom prst="rect">
            <a:avLst/>
          </a:prstGeom>
        </p:spPr>
      </p:pic>
      <p:sp>
        <p:nvSpPr>
          <p:cNvPr id="2" name="TextBox 1">
            <a:extLst>
              <a:ext uri="{FF2B5EF4-FFF2-40B4-BE49-F238E27FC236}">
                <a16:creationId xmlns:a16="http://schemas.microsoft.com/office/drawing/2014/main" id="{59AC8A76-6245-0494-A530-F2A0F2EC185F}"/>
              </a:ext>
            </a:extLst>
          </p:cNvPr>
          <p:cNvSpPr txBox="1"/>
          <p:nvPr/>
        </p:nvSpPr>
        <p:spPr>
          <a:xfrm>
            <a:off x="0" y="0"/>
            <a:ext cx="3457575"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- 2 THESSALONIANS -</a:t>
            </a:r>
          </a:p>
          <a:p>
            <a:pPr algn="ctr"/>
            <a:r>
              <a:rPr lang="en-GB" sz="1200" b="1" dirty="0">
                <a:solidFill>
                  <a:schemeClr val="bg1"/>
                </a:solidFill>
                <a:latin typeface="Malgun Gothic" panose="020B0503020000020004" pitchFamily="34" charset="-127"/>
                <a:ea typeface="Malgun Gothic" panose="020B0503020000020004" pitchFamily="34" charset="-127"/>
              </a:rPr>
              <a:t>CHRIST AND HIS ADVENT</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7BD624BD-34A2-D48D-7D2E-2EE6282CB014}"/>
              </a:ext>
            </a:extLst>
          </p:cNvPr>
          <p:cNvSpPr txBox="1"/>
          <p:nvPr/>
        </p:nvSpPr>
        <p:spPr>
          <a:xfrm>
            <a:off x="3371850" y="9525"/>
            <a:ext cx="8820150" cy="6608472"/>
          </a:xfrm>
          <a:prstGeom prst="rect">
            <a:avLst/>
          </a:prstGeom>
          <a:noFill/>
        </p:spPr>
        <p:txBody>
          <a:bodyPr wrap="square" lIns="360000" tIns="360000" rIns="360000" bIns="180000" rtlCol="0">
            <a:spAutoFit/>
          </a:bodyPr>
          <a:lstStyle/>
          <a:p>
            <a:r>
              <a:rPr lang="en-GB" sz="3600" dirty="0">
                <a:solidFill>
                  <a:schemeClr val="bg2"/>
                </a:solidFill>
              </a:rPr>
              <a:t>The Correct Understanding of the Second Advent</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Christ’s return is not a reason for Christians to be troubled, shaken or giving up on daily life  </a:t>
            </a:r>
          </a:p>
          <a:p>
            <a:pPr marL="457200" indent="-457200">
              <a:buFont typeface="Arial" panose="020B0604020202020204" pitchFamily="34" charset="0"/>
              <a:buChar char="•"/>
            </a:pPr>
            <a:r>
              <a:rPr lang="en-GB" sz="2800" dirty="0">
                <a:solidFill>
                  <a:schemeClr val="bg2"/>
                </a:solidFill>
              </a:rPr>
              <a:t>The work of the Church and its gospel, as well as the outworking and manifestation of sin and evil, must all run their full course before Christ returns</a:t>
            </a:r>
          </a:p>
          <a:p>
            <a:pPr marL="457200" indent="-457200">
              <a:buFont typeface="Arial" panose="020B0604020202020204" pitchFamily="34" charset="0"/>
              <a:buChar char="•"/>
            </a:pPr>
            <a:r>
              <a:rPr lang="en-GB" sz="2800" dirty="0">
                <a:solidFill>
                  <a:schemeClr val="bg2"/>
                </a:solidFill>
              </a:rPr>
              <a:t>The church must continue to be salt and light in the world, restraining evil, through the indwelling Spirit</a:t>
            </a:r>
          </a:p>
          <a:p>
            <a:pPr marL="457200" indent="-457200">
              <a:buFont typeface="Arial" panose="020B0604020202020204" pitchFamily="34" charset="0"/>
              <a:buChar char="•"/>
            </a:pPr>
            <a:r>
              <a:rPr lang="en-GB" sz="2800" dirty="0">
                <a:solidFill>
                  <a:schemeClr val="bg2"/>
                </a:solidFill>
              </a:rPr>
              <a:t>A day will come when the church is taken away and evil will increase and Jesus will come in judgment</a:t>
            </a:r>
          </a:p>
          <a:p>
            <a:pPr marL="457200" indent="-457200">
              <a:buFont typeface="Arial" panose="020B0604020202020204" pitchFamily="34" charset="0"/>
              <a:buChar char="•"/>
            </a:pPr>
            <a:r>
              <a:rPr lang="en-GB" sz="2800" dirty="0">
                <a:solidFill>
                  <a:schemeClr val="bg2"/>
                </a:solidFill>
              </a:rPr>
              <a:t>Until that time continue in the service of the Lord, living in his likeness</a:t>
            </a:r>
          </a:p>
        </p:txBody>
      </p:sp>
    </p:spTree>
    <p:extLst>
      <p:ext uri="{BB962C8B-B14F-4D97-AF65-F5344CB8AC3E}">
        <p14:creationId xmlns:p14="http://schemas.microsoft.com/office/powerpoint/2010/main" val="29175056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CF787A4-74D5-959B-A9C6-417B259E47D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5E38F35-63AE-6ADC-2B96-04D93DFCD7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 y="0"/>
            <a:ext cx="3334194" cy="6858000"/>
          </a:xfrm>
          <a:prstGeom prst="rect">
            <a:avLst/>
          </a:prstGeom>
        </p:spPr>
      </p:pic>
      <p:sp>
        <p:nvSpPr>
          <p:cNvPr id="2" name="TextBox 1">
            <a:extLst>
              <a:ext uri="{FF2B5EF4-FFF2-40B4-BE49-F238E27FC236}">
                <a16:creationId xmlns:a16="http://schemas.microsoft.com/office/drawing/2014/main" id="{B4DCF735-CD2A-9DCB-67FC-0E40279C936F}"/>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- 1 TIMOTHY -</a:t>
            </a:r>
          </a:p>
          <a:p>
            <a:pPr algn="ctr"/>
            <a:r>
              <a:rPr lang="en-GB" sz="1200" b="1" dirty="0">
                <a:solidFill>
                  <a:schemeClr val="bg1"/>
                </a:solidFill>
                <a:latin typeface="Malgun Gothic" panose="020B0503020000020004" pitchFamily="34" charset="-127"/>
                <a:ea typeface="Malgun Gothic" panose="020B0503020000020004" pitchFamily="34" charset="-127"/>
              </a:rPr>
              <a:t>CHRIST AND HIS MINISTER</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D531BCB9-B914-73D2-C29E-89F586F98103}"/>
              </a:ext>
            </a:extLst>
          </p:cNvPr>
          <p:cNvSpPr txBox="1"/>
          <p:nvPr/>
        </p:nvSpPr>
        <p:spPr>
          <a:xfrm>
            <a:off x="3371850" y="9525"/>
            <a:ext cx="8820150" cy="5685142"/>
          </a:xfrm>
          <a:prstGeom prst="rect">
            <a:avLst/>
          </a:prstGeom>
          <a:noFill/>
        </p:spPr>
        <p:txBody>
          <a:bodyPr wrap="square" lIns="360000" tIns="360000" rIns="360000" bIns="180000" rtlCol="0">
            <a:spAutoFit/>
          </a:bodyPr>
          <a:lstStyle/>
          <a:p>
            <a:r>
              <a:rPr lang="en-GB" sz="3600" dirty="0">
                <a:solidFill>
                  <a:schemeClr val="bg2"/>
                </a:solidFill>
              </a:rPr>
              <a:t>The Church and its Minister</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The function of the Church is to proclaim God’s Truth in the world through Godly lives and worship; the function of the minister is to explain God’s Truth in the Church through sound teaching and example</a:t>
            </a:r>
          </a:p>
          <a:p>
            <a:pPr marL="457200" indent="-457200">
              <a:buFont typeface="Arial" panose="020B0604020202020204" pitchFamily="34" charset="0"/>
              <a:buChar char="•"/>
            </a:pPr>
            <a:r>
              <a:rPr lang="en-GB" sz="2800" dirty="0">
                <a:solidFill>
                  <a:schemeClr val="bg2"/>
                </a:solidFill>
              </a:rPr>
              <a:t>The Truth encompasses Jesus..:</a:t>
            </a:r>
          </a:p>
          <a:p>
            <a:pPr marL="1371600" lvl="2" indent="-457200">
              <a:buFont typeface="Arial" panose="020B0604020202020204" pitchFamily="34" charset="0"/>
              <a:buChar char="•"/>
            </a:pPr>
            <a:r>
              <a:rPr lang="en-GB" sz="2400" dirty="0">
                <a:solidFill>
                  <a:schemeClr val="bg2"/>
                </a:solidFill>
              </a:rPr>
              <a:t>manifest in the flesh</a:t>
            </a:r>
          </a:p>
          <a:p>
            <a:pPr marL="1371600" lvl="2" indent="-457200">
              <a:buFont typeface="Arial" panose="020B0604020202020204" pitchFamily="34" charset="0"/>
              <a:buChar char="•"/>
            </a:pPr>
            <a:r>
              <a:rPr lang="en-GB" sz="2400" dirty="0">
                <a:solidFill>
                  <a:schemeClr val="bg2"/>
                </a:solidFill>
              </a:rPr>
              <a:t>declared righteous by resurrection</a:t>
            </a:r>
          </a:p>
          <a:p>
            <a:pPr marL="1371600" lvl="2" indent="-457200">
              <a:buFont typeface="Arial" panose="020B0604020202020204" pitchFamily="34" charset="0"/>
              <a:buChar char="•"/>
            </a:pPr>
            <a:r>
              <a:rPr lang="en-GB" sz="2400" dirty="0">
                <a:solidFill>
                  <a:schemeClr val="bg2"/>
                </a:solidFill>
              </a:rPr>
              <a:t>seen alive by the apostles</a:t>
            </a:r>
          </a:p>
          <a:p>
            <a:pPr marL="1371600" lvl="2" indent="-457200">
              <a:buFont typeface="Arial" panose="020B0604020202020204" pitchFamily="34" charset="0"/>
              <a:buChar char="•"/>
            </a:pPr>
            <a:r>
              <a:rPr lang="en-GB" sz="2400" dirty="0">
                <a:solidFill>
                  <a:schemeClr val="bg2"/>
                </a:solidFill>
              </a:rPr>
              <a:t>taken up in glory</a:t>
            </a:r>
          </a:p>
          <a:p>
            <a:pPr marL="1371600" lvl="2" indent="-457200">
              <a:buFont typeface="Arial" panose="020B0604020202020204" pitchFamily="34" charset="0"/>
              <a:buChar char="•"/>
            </a:pPr>
            <a:r>
              <a:rPr lang="en-GB" sz="2400" dirty="0">
                <a:solidFill>
                  <a:schemeClr val="bg2"/>
                </a:solidFill>
              </a:rPr>
              <a:t>proclaimed to the nations</a:t>
            </a:r>
          </a:p>
          <a:p>
            <a:pPr marL="1371600" lvl="2" indent="-457200">
              <a:buFont typeface="Arial" panose="020B0604020202020204" pitchFamily="34" charset="0"/>
              <a:buChar char="•"/>
            </a:pPr>
            <a:r>
              <a:rPr lang="en-GB" sz="2400" dirty="0">
                <a:solidFill>
                  <a:schemeClr val="bg2"/>
                </a:solidFill>
              </a:rPr>
              <a:t>believed on by the church </a:t>
            </a:r>
          </a:p>
        </p:txBody>
      </p:sp>
    </p:spTree>
    <p:extLst>
      <p:ext uri="{BB962C8B-B14F-4D97-AF65-F5344CB8AC3E}">
        <p14:creationId xmlns:p14="http://schemas.microsoft.com/office/powerpoint/2010/main" val="16474530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00DD2B-9F4B-0EFB-70E4-D1A49E2659A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37F0B487-4854-F566-ED85-AC82521BA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 y="0"/>
            <a:ext cx="3334194" cy="6858000"/>
          </a:xfrm>
          <a:prstGeom prst="rect">
            <a:avLst/>
          </a:prstGeom>
        </p:spPr>
      </p:pic>
      <p:sp>
        <p:nvSpPr>
          <p:cNvPr id="2" name="TextBox 1">
            <a:extLst>
              <a:ext uri="{FF2B5EF4-FFF2-40B4-BE49-F238E27FC236}">
                <a16:creationId xmlns:a16="http://schemas.microsoft.com/office/drawing/2014/main" id="{81739C54-0798-CF3E-3D83-154EA8D7F77A}"/>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- 2 TIMOTHY -</a:t>
            </a:r>
          </a:p>
          <a:p>
            <a:pPr algn="ctr"/>
            <a:r>
              <a:rPr lang="en-GB" sz="1200" b="1" dirty="0">
                <a:solidFill>
                  <a:schemeClr val="bg1"/>
                </a:solidFill>
                <a:latin typeface="Malgun Gothic" panose="020B0503020000020004" pitchFamily="34" charset="-127"/>
                <a:ea typeface="Malgun Gothic" panose="020B0503020000020004" pitchFamily="34" charset="-127"/>
              </a:rPr>
              <a:t>CHRIST AND HIS MINISTER</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A7CCD31C-35DE-7695-C08A-71471A647AAA}"/>
              </a:ext>
            </a:extLst>
          </p:cNvPr>
          <p:cNvSpPr txBox="1"/>
          <p:nvPr/>
        </p:nvSpPr>
        <p:spPr>
          <a:xfrm>
            <a:off x="3371850" y="9525"/>
            <a:ext cx="8820150" cy="6916248"/>
          </a:xfrm>
          <a:prstGeom prst="rect">
            <a:avLst/>
          </a:prstGeom>
          <a:noFill/>
        </p:spPr>
        <p:txBody>
          <a:bodyPr wrap="square" lIns="360000" tIns="360000" rIns="360000" bIns="180000" rtlCol="0">
            <a:spAutoFit/>
          </a:bodyPr>
          <a:lstStyle/>
          <a:p>
            <a:r>
              <a:rPr lang="en-GB" sz="3600" dirty="0">
                <a:solidFill>
                  <a:schemeClr val="bg2"/>
                </a:solidFill>
              </a:rPr>
              <a:t>Responsibilities of the Church’s Minister</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Many dangers and sins can cause the Church to fail in its testimony of Truth to the world</a:t>
            </a:r>
          </a:p>
          <a:p>
            <a:pPr marL="457200" indent="-457200">
              <a:buFont typeface="Arial" panose="020B0604020202020204" pitchFamily="34" charset="0"/>
              <a:buChar char="•"/>
            </a:pPr>
            <a:r>
              <a:rPr lang="en-GB" sz="2800" dirty="0">
                <a:solidFill>
                  <a:schemeClr val="bg2"/>
                </a:solidFill>
              </a:rPr>
              <a:t>The minister must correct any weaknesses</a:t>
            </a:r>
          </a:p>
          <a:p>
            <a:pPr marL="457200" indent="-457200">
              <a:buFont typeface="Arial" panose="020B0604020202020204" pitchFamily="34" charset="0"/>
              <a:buChar char="•"/>
            </a:pPr>
            <a:r>
              <a:rPr lang="en-GB" sz="2800" dirty="0">
                <a:solidFill>
                  <a:schemeClr val="bg2"/>
                </a:solidFill>
              </a:rPr>
              <a:t>The minister must have the Spirit’s gift for such a task and remain in close fellowship with God</a:t>
            </a:r>
          </a:p>
          <a:p>
            <a:pPr marL="457200" indent="-457200">
              <a:buFont typeface="Arial" panose="020B0604020202020204" pitchFamily="34" charset="0"/>
              <a:buChar char="•"/>
            </a:pPr>
            <a:r>
              <a:rPr lang="en-GB" sz="2800" dirty="0">
                <a:solidFill>
                  <a:schemeClr val="bg2"/>
                </a:solidFill>
              </a:rPr>
              <a:t>The minister’s work is…:</a:t>
            </a:r>
          </a:p>
          <a:p>
            <a:pPr marL="1371600" lvl="2" indent="-457200">
              <a:buFont typeface="Arial" panose="020B0604020202020204" pitchFamily="34" charset="0"/>
              <a:buChar char="•"/>
            </a:pPr>
            <a:r>
              <a:rPr lang="en-GB" sz="2400" dirty="0">
                <a:solidFill>
                  <a:schemeClr val="bg2"/>
                </a:solidFill>
              </a:rPr>
              <a:t>instruction and character building</a:t>
            </a:r>
          </a:p>
          <a:p>
            <a:pPr marL="1371600" lvl="2" indent="-457200">
              <a:buFont typeface="Arial" panose="020B0604020202020204" pitchFamily="34" charset="0"/>
              <a:buChar char="•"/>
            </a:pPr>
            <a:r>
              <a:rPr lang="en-GB" sz="2400" dirty="0">
                <a:solidFill>
                  <a:schemeClr val="bg2"/>
                </a:solidFill>
              </a:rPr>
              <a:t>to know the scriptures</a:t>
            </a:r>
          </a:p>
          <a:p>
            <a:pPr marL="1371600" lvl="2" indent="-457200">
              <a:buFont typeface="Arial" panose="020B0604020202020204" pitchFamily="34" charset="0"/>
              <a:buChar char="•"/>
            </a:pPr>
            <a:r>
              <a:rPr lang="en-GB" sz="2400" dirty="0">
                <a:solidFill>
                  <a:schemeClr val="bg2"/>
                </a:solidFill>
              </a:rPr>
              <a:t>to teach and preach the scriptures faithfully</a:t>
            </a:r>
          </a:p>
          <a:p>
            <a:pPr marL="1371600" lvl="2" indent="-457200">
              <a:buFont typeface="Arial" panose="020B0604020202020204" pitchFamily="34" charset="0"/>
              <a:buChar char="•"/>
            </a:pPr>
            <a:r>
              <a:rPr lang="en-GB" sz="2400" dirty="0">
                <a:solidFill>
                  <a:schemeClr val="bg2"/>
                </a:solidFill>
              </a:rPr>
              <a:t>to test all things by the scriptures</a:t>
            </a:r>
          </a:p>
          <a:p>
            <a:pPr marL="1371600" lvl="2" indent="-457200">
              <a:buFont typeface="Arial" panose="020B0604020202020204" pitchFamily="34" charset="0"/>
              <a:buChar char="•"/>
            </a:pPr>
            <a:r>
              <a:rPr lang="en-GB" sz="2400" dirty="0">
                <a:solidFill>
                  <a:schemeClr val="bg2"/>
                </a:solidFill>
              </a:rPr>
              <a:t>correction of that which is not Christlike</a:t>
            </a:r>
          </a:p>
          <a:p>
            <a:pPr marL="1371600" lvl="2" indent="-457200">
              <a:buFont typeface="Arial" panose="020B0604020202020204" pitchFamily="34" charset="0"/>
              <a:buChar char="•"/>
            </a:pPr>
            <a:r>
              <a:rPr lang="en-GB" sz="2400" dirty="0">
                <a:solidFill>
                  <a:schemeClr val="bg2"/>
                </a:solidFill>
              </a:rPr>
              <a:t>to walk with God through prayer and study</a:t>
            </a:r>
          </a:p>
          <a:p>
            <a:pPr marL="1371600" lvl="2" indent="-457200">
              <a:buFont typeface="Arial" panose="020B0604020202020204" pitchFamily="34" charset="0"/>
              <a:buChar char="•"/>
            </a:pPr>
            <a:r>
              <a:rPr lang="en-GB" sz="2400" dirty="0">
                <a:solidFill>
                  <a:schemeClr val="bg2"/>
                </a:solidFill>
              </a:rPr>
              <a:t>to do all things with the grace of God</a:t>
            </a:r>
          </a:p>
          <a:p>
            <a:endParaRPr lang="en-GB" sz="2800" dirty="0">
              <a:solidFill>
                <a:schemeClr val="bg2"/>
              </a:solidFill>
            </a:endParaRPr>
          </a:p>
        </p:txBody>
      </p:sp>
    </p:spTree>
    <p:extLst>
      <p:ext uri="{BB962C8B-B14F-4D97-AF65-F5344CB8AC3E}">
        <p14:creationId xmlns:p14="http://schemas.microsoft.com/office/powerpoint/2010/main" val="198457633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0489F0-4B90-C9C8-7068-EFC4522F564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201B3D4-EE21-1B9C-FB76-1F552FC14F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8" y="0"/>
            <a:ext cx="3338086" cy="6858000"/>
          </a:xfrm>
          <a:prstGeom prst="rect">
            <a:avLst/>
          </a:prstGeom>
        </p:spPr>
      </p:pic>
      <p:sp>
        <p:nvSpPr>
          <p:cNvPr id="2" name="TextBox 1">
            <a:extLst>
              <a:ext uri="{FF2B5EF4-FFF2-40B4-BE49-F238E27FC236}">
                <a16:creationId xmlns:a16="http://schemas.microsoft.com/office/drawing/2014/main" id="{F9CC84AE-144A-750C-453C-C34C0D1E49A3}"/>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TITUS -</a:t>
            </a:r>
          </a:p>
          <a:p>
            <a:pPr algn="ctr"/>
            <a:r>
              <a:rPr lang="en-GB" sz="1200" b="1" dirty="0">
                <a:solidFill>
                  <a:schemeClr val="bg1"/>
                </a:solidFill>
                <a:latin typeface="Malgun Gothic" panose="020B0503020000020004" pitchFamily="34" charset="-127"/>
                <a:ea typeface="Malgun Gothic" panose="020B0503020000020004" pitchFamily="34" charset="-127"/>
              </a:rPr>
              <a:t>CHRIST AND HIS MINISTER</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31D840A7-A956-DB03-C62A-FD6A2536028E}"/>
              </a:ext>
            </a:extLst>
          </p:cNvPr>
          <p:cNvSpPr txBox="1"/>
          <p:nvPr/>
        </p:nvSpPr>
        <p:spPr>
          <a:xfrm>
            <a:off x="3371850" y="9525"/>
            <a:ext cx="8820150" cy="5192700"/>
          </a:xfrm>
          <a:prstGeom prst="rect">
            <a:avLst/>
          </a:prstGeom>
          <a:noFill/>
        </p:spPr>
        <p:txBody>
          <a:bodyPr wrap="square" lIns="360000" tIns="360000" rIns="360000" bIns="180000" rtlCol="0">
            <a:spAutoFit/>
          </a:bodyPr>
          <a:lstStyle/>
          <a:p>
            <a:r>
              <a:rPr lang="en-GB" sz="3600" dirty="0">
                <a:solidFill>
                  <a:schemeClr val="bg2"/>
                </a:solidFill>
              </a:rPr>
              <a:t>The Church: true to Jesus and his Truth</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The Church is to live the doctrine of the Gospel by its individual members doing what is right and good</a:t>
            </a:r>
          </a:p>
          <a:p>
            <a:pPr marL="457200" indent="-457200">
              <a:buFont typeface="Arial" panose="020B0604020202020204" pitchFamily="34" charset="0"/>
              <a:buChar char="•"/>
            </a:pPr>
            <a:r>
              <a:rPr lang="en-GB" sz="2800" dirty="0">
                <a:solidFill>
                  <a:schemeClr val="bg2"/>
                </a:solidFill>
              </a:rPr>
              <a:t>The power of the Church is in its measure of living out the Truth of Jesus Christ</a:t>
            </a:r>
          </a:p>
          <a:p>
            <a:pPr marL="457200" indent="-457200">
              <a:buFont typeface="Arial" panose="020B0604020202020204" pitchFamily="34" charset="0"/>
              <a:buChar char="•"/>
            </a:pPr>
            <a:r>
              <a:rPr lang="en-GB" sz="2800" dirty="0">
                <a:solidFill>
                  <a:schemeClr val="bg2"/>
                </a:solidFill>
              </a:rPr>
              <a:t>That which works against the Truth must be corrected</a:t>
            </a:r>
          </a:p>
          <a:p>
            <a:pPr marL="457200" indent="-457200">
              <a:buFont typeface="Arial" panose="020B0604020202020204" pitchFamily="34" charset="0"/>
              <a:buChar char="•"/>
            </a:pPr>
            <a:r>
              <a:rPr lang="en-GB" sz="2800" dirty="0">
                <a:solidFill>
                  <a:schemeClr val="bg2"/>
                </a:solidFill>
              </a:rPr>
              <a:t>The method of correction is for appointed overseers, themselves under the Truth, to speak, encourage and insist upon the Truth</a:t>
            </a:r>
          </a:p>
        </p:txBody>
      </p:sp>
    </p:spTree>
    <p:extLst>
      <p:ext uri="{BB962C8B-B14F-4D97-AF65-F5344CB8AC3E}">
        <p14:creationId xmlns:p14="http://schemas.microsoft.com/office/powerpoint/2010/main" val="3104445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819A56D-410B-B168-9558-33A88558FA3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A0AF4E4-A0FC-6AB3-F268-92060CB489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7" y="0"/>
            <a:ext cx="3302127" cy="6858000"/>
          </a:xfrm>
          <a:prstGeom prst="rect">
            <a:avLst/>
          </a:prstGeom>
        </p:spPr>
      </p:pic>
      <p:sp>
        <p:nvSpPr>
          <p:cNvPr id="2" name="TextBox 1">
            <a:extLst>
              <a:ext uri="{FF2B5EF4-FFF2-40B4-BE49-F238E27FC236}">
                <a16:creationId xmlns:a16="http://schemas.microsoft.com/office/drawing/2014/main" id="{FD586DAC-8736-63D4-18DC-16B9F6D177B7}"/>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latin typeface="Malgun Gothic" panose="020B0503020000020004" pitchFamily="34" charset="-127"/>
                <a:ea typeface="Malgun Gothic" panose="020B0503020000020004" pitchFamily="34" charset="-127"/>
              </a:rPr>
              <a:t>- PHILEMON -</a:t>
            </a:r>
          </a:p>
          <a:p>
            <a:pPr algn="ctr"/>
            <a:r>
              <a:rPr lang="en-GB" sz="1200" b="1" dirty="0">
                <a:latin typeface="Malgun Gothic" panose="020B0503020000020004" pitchFamily="34" charset="-127"/>
                <a:ea typeface="Malgun Gothic" panose="020B0503020000020004" pitchFamily="34" charset="-127"/>
              </a:rPr>
              <a:t>CHRIST AND SOCIAL RELATIONSHIPS</a:t>
            </a:r>
            <a:endParaRPr lang="en-GB" sz="2000" b="1" dirty="0">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13EB1807-7616-74D1-4DDB-44C611C0A5FB}"/>
              </a:ext>
            </a:extLst>
          </p:cNvPr>
          <p:cNvSpPr txBox="1"/>
          <p:nvPr/>
        </p:nvSpPr>
        <p:spPr>
          <a:xfrm>
            <a:off x="3371850" y="9525"/>
            <a:ext cx="8820150" cy="6054474"/>
          </a:xfrm>
          <a:prstGeom prst="rect">
            <a:avLst/>
          </a:prstGeom>
          <a:noFill/>
        </p:spPr>
        <p:txBody>
          <a:bodyPr wrap="square" lIns="360000" tIns="360000" rIns="360000" bIns="180000" rtlCol="0">
            <a:spAutoFit/>
          </a:bodyPr>
          <a:lstStyle/>
          <a:p>
            <a:r>
              <a:rPr lang="en-GB" sz="3600" dirty="0">
                <a:solidFill>
                  <a:schemeClr val="bg2"/>
                </a:solidFill>
              </a:rPr>
              <a:t>Faith and love triumph over circumstances</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Fellowship with Christ gives the Christian triumph over circumstances because …</a:t>
            </a:r>
          </a:p>
          <a:p>
            <a:pPr marL="457200" indent="-457200">
              <a:buFont typeface="Arial" panose="020B0604020202020204" pitchFamily="34" charset="0"/>
              <a:buChar char="•"/>
            </a:pPr>
            <a:r>
              <a:rPr lang="en-GB" sz="2800" dirty="0">
                <a:solidFill>
                  <a:schemeClr val="bg2"/>
                </a:solidFill>
              </a:rPr>
              <a:t>When the Christian abandons his own life, will and desires, and submits to Christ, then nothing can happen to him outside the good and perfect will of God.</a:t>
            </a:r>
          </a:p>
          <a:p>
            <a:pPr marL="457200" indent="-457200">
              <a:buFont typeface="Arial" panose="020B0604020202020204" pitchFamily="34" charset="0"/>
              <a:buChar char="•"/>
            </a:pPr>
            <a:r>
              <a:rPr lang="en-GB" sz="2800" dirty="0">
                <a:solidFill>
                  <a:schemeClr val="bg2"/>
                </a:solidFill>
              </a:rPr>
              <a:t>Fellowship with Christ changes the Christian’s relationships with other people because …</a:t>
            </a:r>
          </a:p>
          <a:p>
            <a:pPr marL="457200" indent="-457200">
              <a:buFont typeface="Arial" panose="020B0604020202020204" pitchFamily="34" charset="0"/>
              <a:buChar char="•"/>
            </a:pPr>
            <a:r>
              <a:rPr lang="en-GB" sz="2800" dirty="0">
                <a:solidFill>
                  <a:schemeClr val="bg2"/>
                </a:solidFill>
              </a:rPr>
              <a:t>“Love </a:t>
            </a:r>
            <a:r>
              <a:rPr lang="en-GB" sz="2800" dirty="0" err="1">
                <a:solidFill>
                  <a:schemeClr val="bg2"/>
                </a:solidFill>
              </a:rPr>
              <a:t>beareth</a:t>
            </a:r>
            <a:r>
              <a:rPr lang="en-GB" sz="2800" dirty="0">
                <a:solidFill>
                  <a:schemeClr val="bg2"/>
                </a:solidFill>
              </a:rPr>
              <a:t> all things” and “Love </a:t>
            </a:r>
            <a:r>
              <a:rPr lang="en-GB" sz="2800" dirty="0" err="1">
                <a:solidFill>
                  <a:schemeClr val="bg2"/>
                </a:solidFill>
              </a:rPr>
              <a:t>suffereth</a:t>
            </a:r>
            <a:r>
              <a:rPr lang="en-GB" sz="2800" dirty="0">
                <a:solidFill>
                  <a:schemeClr val="bg2"/>
                </a:solidFill>
              </a:rPr>
              <a:t> long and is kind”</a:t>
            </a:r>
          </a:p>
          <a:p>
            <a:pPr marL="457200" indent="-457200">
              <a:buFont typeface="Arial" panose="020B0604020202020204" pitchFamily="34" charset="0"/>
              <a:buChar char="•"/>
            </a:pPr>
            <a:endParaRPr lang="en-GB" sz="2800" dirty="0">
              <a:solidFill>
                <a:schemeClr val="bg2"/>
              </a:solidFill>
            </a:endParaRPr>
          </a:p>
        </p:txBody>
      </p:sp>
    </p:spTree>
    <p:extLst>
      <p:ext uri="{BB962C8B-B14F-4D97-AF65-F5344CB8AC3E}">
        <p14:creationId xmlns:p14="http://schemas.microsoft.com/office/powerpoint/2010/main" val="13647550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DD170E1-DF3B-3E99-853E-26E0D6C2BE4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7552611-73AB-7E46-7CE4-7B25EB7E18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8" y="0"/>
            <a:ext cx="3341785" cy="6858000"/>
          </a:xfrm>
          <a:prstGeom prst="rect">
            <a:avLst/>
          </a:prstGeom>
        </p:spPr>
      </p:pic>
      <p:sp>
        <p:nvSpPr>
          <p:cNvPr id="2" name="TextBox 1">
            <a:extLst>
              <a:ext uri="{FF2B5EF4-FFF2-40B4-BE49-F238E27FC236}">
                <a16:creationId xmlns:a16="http://schemas.microsoft.com/office/drawing/2014/main" id="{0AB7434A-B843-B06B-4F9A-453B90C8A4C4}"/>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HEBREWS -</a:t>
            </a:r>
          </a:p>
          <a:p>
            <a:pPr algn="ctr"/>
            <a:r>
              <a:rPr lang="en-GB" sz="1200" b="1" dirty="0">
                <a:solidFill>
                  <a:schemeClr val="bg1"/>
                </a:solidFill>
                <a:latin typeface="Malgun Gothic" panose="020B0503020000020004" pitchFamily="34" charset="-127"/>
                <a:ea typeface="Malgun Gothic" panose="020B0503020000020004" pitchFamily="34" charset="-127"/>
              </a:rPr>
              <a:t>CHRIST THE FINAL SPEECH OF GOD</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1A3FFA73-F0B5-C175-BB41-2BBCCA216CA9}"/>
              </a:ext>
            </a:extLst>
          </p:cNvPr>
          <p:cNvSpPr txBox="1"/>
          <p:nvPr/>
        </p:nvSpPr>
        <p:spPr>
          <a:xfrm>
            <a:off x="3371850" y="9525"/>
            <a:ext cx="8820150" cy="6608472"/>
          </a:xfrm>
          <a:prstGeom prst="rect">
            <a:avLst/>
          </a:prstGeom>
          <a:noFill/>
        </p:spPr>
        <p:txBody>
          <a:bodyPr wrap="square" lIns="360000" tIns="360000" rIns="360000" bIns="180000" rtlCol="0">
            <a:spAutoFit/>
          </a:bodyPr>
          <a:lstStyle/>
          <a:p>
            <a:r>
              <a:rPr lang="en-GB" sz="3600" dirty="0">
                <a:solidFill>
                  <a:schemeClr val="bg2"/>
                </a:solidFill>
              </a:rPr>
              <a:t>The Perfect Revelation is in the Son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In Jesus, God has given his most perfect, final and sufficient revelation of himself to man</a:t>
            </a:r>
          </a:p>
          <a:p>
            <a:pPr marL="457200" indent="-457200">
              <a:buFont typeface="Arial" panose="020B0604020202020204" pitchFamily="34" charset="0"/>
              <a:buChar char="•"/>
            </a:pPr>
            <a:r>
              <a:rPr lang="en-GB" sz="2800" dirty="0">
                <a:solidFill>
                  <a:schemeClr val="bg2"/>
                </a:solidFill>
              </a:rPr>
              <a:t>Jesus has superseded everything before</a:t>
            </a:r>
          </a:p>
          <a:p>
            <a:pPr marL="457200" indent="-457200">
              <a:buFont typeface="Arial" panose="020B0604020202020204" pitchFamily="34" charset="0"/>
              <a:buChar char="•"/>
            </a:pPr>
            <a:r>
              <a:rPr lang="en-GB" sz="2800" dirty="0">
                <a:solidFill>
                  <a:schemeClr val="bg2"/>
                </a:solidFill>
              </a:rPr>
              <a:t>Faith is the only principle by which man can draw near to God and partake in Jesus’ life and victory</a:t>
            </a:r>
          </a:p>
          <a:p>
            <a:pPr marL="457200" indent="-457200">
              <a:buFont typeface="Arial" panose="020B0604020202020204" pitchFamily="34" charset="0"/>
              <a:buChar char="•"/>
            </a:pPr>
            <a:r>
              <a:rPr lang="en-GB" sz="2800" dirty="0">
                <a:solidFill>
                  <a:schemeClr val="bg2"/>
                </a:solidFill>
              </a:rPr>
              <a:t>Faith is …:</a:t>
            </a:r>
          </a:p>
          <a:p>
            <a:pPr marL="1371600" lvl="2" indent="-457200">
              <a:buFont typeface="Arial" panose="020B0604020202020204" pitchFamily="34" charset="0"/>
              <a:buChar char="•"/>
            </a:pPr>
            <a:r>
              <a:rPr lang="en-GB" sz="2400" dirty="0">
                <a:solidFill>
                  <a:schemeClr val="bg2"/>
                </a:solidFill>
              </a:rPr>
              <a:t>not merely intellectual belief, but</a:t>
            </a:r>
          </a:p>
          <a:p>
            <a:pPr marL="1371600" lvl="2" indent="-457200">
              <a:buFont typeface="Arial" panose="020B0604020202020204" pitchFamily="34" charset="0"/>
              <a:buChar char="•"/>
            </a:pPr>
            <a:r>
              <a:rPr lang="en-GB" sz="2400" dirty="0">
                <a:solidFill>
                  <a:schemeClr val="bg2"/>
                </a:solidFill>
              </a:rPr>
              <a:t>conviction in action</a:t>
            </a:r>
          </a:p>
          <a:p>
            <a:pPr marL="1371600" lvl="2" indent="-457200">
              <a:buFont typeface="Arial" panose="020B0604020202020204" pitchFamily="34" charset="0"/>
              <a:buChar char="•"/>
            </a:pPr>
            <a:r>
              <a:rPr lang="en-GB" sz="2400" dirty="0">
                <a:solidFill>
                  <a:schemeClr val="bg2"/>
                </a:solidFill>
              </a:rPr>
              <a:t>surrender and obedience in spite of circumstances</a:t>
            </a:r>
          </a:p>
          <a:p>
            <a:pPr marL="1371600" lvl="2" indent="-457200">
              <a:buFont typeface="Arial" panose="020B0604020202020204" pitchFamily="34" charset="0"/>
              <a:buChar char="•"/>
            </a:pPr>
            <a:r>
              <a:rPr lang="en-GB" sz="2400" dirty="0">
                <a:solidFill>
                  <a:schemeClr val="bg2"/>
                </a:solidFill>
              </a:rPr>
              <a:t>an energy that drives and accomplishes</a:t>
            </a:r>
          </a:p>
          <a:p>
            <a:pPr marL="1371600" lvl="2" indent="-457200">
              <a:buFont typeface="Arial" panose="020B0604020202020204" pitchFamily="34" charset="0"/>
              <a:buChar char="•"/>
            </a:pPr>
            <a:r>
              <a:rPr lang="en-GB" sz="2400" dirty="0">
                <a:solidFill>
                  <a:schemeClr val="bg2"/>
                </a:solidFill>
              </a:rPr>
              <a:t>triumphant even in suffering and waiting</a:t>
            </a:r>
          </a:p>
          <a:p>
            <a:pPr marL="457200" indent="-457200">
              <a:buFont typeface="Arial" panose="020B0604020202020204" pitchFamily="34" charset="0"/>
              <a:buChar char="•"/>
            </a:pPr>
            <a:r>
              <a:rPr lang="en-GB" sz="2800" dirty="0">
                <a:solidFill>
                  <a:schemeClr val="bg2"/>
                </a:solidFill>
              </a:rPr>
              <a:t>Warnings of failure through disobedience</a:t>
            </a:r>
          </a:p>
          <a:p>
            <a:pPr marL="457200" indent="-457200">
              <a:buFont typeface="Arial" panose="020B0604020202020204" pitchFamily="34" charset="0"/>
              <a:buChar char="•"/>
            </a:pPr>
            <a:r>
              <a:rPr lang="en-GB" sz="2800" dirty="0">
                <a:solidFill>
                  <a:schemeClr val="bg2"/>
                </a:solidFill>
              </a:rPr>
              <a:t>Encouragement to draw near, hold fast, press on</a:t>
            </a:r>
          </a:p>
        </p:txBody>
      </p:sp>
    </p:spTree>
    <p:extLst>
      <p:ext uri="{BB962C8B-B14F-4D97-AF65-F5344CB8AC3E}">
        <p14:creationId xmlns:p14="http://schemas.microsoft.com/office/powerpoint/2010/main" val="2805101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19026AD-3654-ACA9-6A3A-B4DF2582647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32CDCC1-E39E-D035-DE6F-AD4067FD3724}"/>
              </a:ext>
            </a:extLst>
          </p:cNvPr>
          <p:cNvSpPr txBox="1"/>
          <p:nvPr/>
        </p:nvSpPr>
        <p:spPr>
          <a:xfrm>
            <a:off x="3371850" y="9525"/>
            <a:ext cx="8820150" cy="7131692"/>
          </a:xfrm>
          <a:prstGeom prst="rect">
            <a:avLst/>
          </a:prstGeom>
          <a:noFill/>
        </p:spPr>
        <p:txBody>
          <a:bodyPr wrap="square" lIns="360000" tIns="360000" rIns="360000" bIns="180000" rtlCol="0">
            <a:spAutoFit/>
          </a:bodyPr>
          <a:lstStyle/>
          <a:p>
            <a:r>
              <a:rPr lang="en-GB" sz="3600" dirty="0">
                <a:solidFill>
                  <a:schemeClr val="bg2"/>
                </a:solidFill>
              </a:rPr>
              <a:t>Confirmation: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God’s Laws are an expression of God’s love for man</a:t>
            </a:r>
          </a:p>
          <a:p>
            <a:pPr marL="457200" indent="-457200">
              <a:buFont typeface="Arial" panose="020B0604020202020204" pitchFamily="34" charset="0"/>
              <a:buChar char="•"/>
            </a:pPr>
            <a:r>
              <a:rPr lang="en-GB" sz="2800" dirty="0">
                <a:solidFill>
                  <a:schemeClr val="bg2"/>
                </a:solidFill>
              </a:rPr>
              <a:t>Man’s obedience is an expression of man’s love for God</a:t>
            </a:r>
          </a:p>
          <a:p>
            <a:pPr marL="457200" indent="-457200">
              <a:buFont typeface="Arial" panose="020B0604020202020204" pitchFamily="34" charset="0"/>
              <a:buChar char="•"/>
            </a:pPr>
            <a:r>
              <a:rPr lang="en-GB" sz="2800" dirty="0">
                <a:solidFill>
                  <a:schemeClr val="bg2"/>
                </a:solidFill>
              </a:rPr>
              <a:t>History proves this to be true</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Therefore:</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Know God and his laws</a:t>
            </a:r>
          </a:p>
          <a:p>
            <a:pPr marL="457200" indent="-457200">
              <a:buFont typeface="Arial" panose="020B0604020202020204" pitchFamily="34" charset="0"/>
              <a:buChar char="•"/>
            </a:pPr>
            <a:r>
              <a:rPr lang="en-GB" sz="2800" dirty="0">
                <a:solidFill>
                  <a:schemeClr val="bg2"/>
                </a:solidFill>
              </a:rPr>
              <a:t>Love God -  he first loved us</a:t>
            </a:r>
          </a:p>
          <a:p>
            <a:pPr marL="457200" indent="-457200">
              <a:buFont typeface="Arial" panose="020B0604020202020204" pitchFamily="34" charset="0"/>
              <a:buChar char="•"/>
            </a:pPr>
            <a:r>
              <a:rPr lang="en-GB" sz="2800" dirty="0">
                <a:solidFill>
                  <a:schemeClr val="bg2"/>
                </a:solidFill>
              </a:rPr>
              <a:t>Obey God - because we trust in his love </a:t>
            </a:r>
          </a:p>
          <a:p>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
        <p:nvSpPr>
          <p:cNvPr id="7" name="TextBox 6">
            <a:extLst>
              <a:ext uri="{FF2B5EF4-FFF2-40B4-BE49-F238E27FC236}">
                <a16:creationId xmlns:a16="http://schemas.microsoft.com/office/drawing/2014/main" id="{6F9B24A0-C9A3-8233-2A37-F3194D5A0B8B}"/>
              </a:ext>
            </a:extLst>
          </p:cNvPr>
          <p:cNvSpPr txBox="1"/>
          <p:nvPr/>
        </p:nvSpPr>
        <p:spPr>
          <a:xfrm>
            <a:off x="0" y="0"/>
            <a:ext cx="3388111" cy="779014"/>
          </a:xfrm>
          <a:prstGeom prst="rect">
            <a:avLst/>
          </a:prstGeom>
          <a:noFill/>
        </p:spPr>
        <p:txBody>
          <a:bodyPr wrap="square" lIns="90000" tIns="36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DEUTERONOMY -</a:t>
            </a:r>
            <a:endParaRPr lang="en-GB" sz="4000" b="1" dirty="0">
              <a:solidFill>
                <a:schemeClr val="bg1"/>
              </a:solidFill>
              <a:latin typeface="Malgun Gothic" panose="020B0503020000020004" pitchFamily="34" charset="-127"/>
              <a:ea typeface="Malgun Gothic" panose="020B0503020000020004" pitchFamily="34" charset="-127"/>
            </a:endParaRPr>
          </a:p>
        </p:txBody>
      </p:sp>
      <p:pic>
        <p:nvPicPr>
          <p:cNvPr id="3" name="Picture 2">
            <a:extLst>
              <a:ext uri="{FF2B5EF4-FFF2-40B4-BE49-F238E27FC236}">
                <a16:creationId xmlns:a16="http://schemas.microsoft.com/office/drawing/2014/main" id="{D4B0E49B-1A5E-F0B3-5D74-22EA4FC77C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27" y="2724150"/>
            <a:ext cx="3378627" cy="4133850"/>
          </a:xfrm>
          <a:prstGeom prst="rect">
            <a:avLst/>
          </a:prstGeom>
        </p:spPr>
      </p:pic>
    </p:spTree>
    <p:extLst>
      <p:ext uri="{BB962C8B-B14F-4D97-AF65-F5344CB8AC3E}">
        <p14:creationId xmlns:p14="http://schemas.microsoft.com/office/powerpoint/2010/main" val="384148603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9096B1D-F292-EC75-89E9-000DDFC2400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412D139-93F3-A5B4-5143-B1CAFE5B8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9" y="0"/>
            <a:ext cx="3344947" cy="6858000"/>
          </a:xfrm>
          <a:prstGeom prst="rect">
            <a:avLst/>
          </a:prstGeom>
        </p:spPr>
      </p:pic>
      <p:sp>
        <p:nvSpPr>
          <p:cNvPr id="2" name="TextBox 1">
            <a:extLst>
              <a:ext uri="{FF2B5EF4-FFF2-40B4-BE49-F238E27FC236}">
                <a16:creationId xmlns:a16="http://schemas.microsoft.com/office/drawing/2014/main" id="{851B0CB5-29B4-9EEA-7EA1-C36E41AFA0A5}"/>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JAMES -</a:t>
            </a:r>
          </a:p>
          <a:p>
            <a:pPr algn="ctr"/>
            <a:r>
              <a:rPr lang="en-GB" sz="1200" b="1" dirty="0">
                <a:solidFill>
                  <a:schemeClr val="bg1"/>
                </a:solidFill>
                <a:latin typeface="Malgun Gothic" panose="020B0503020000020004" pitchFamily="34" charset="-127"/>
                <a:ea typeface="Malgun Gothic" panose="020B0503020000020004" pitchFamily="34" charset="-127"/>
              </a:rPr>
              <a:t>CHRIST AND HIS ETHIC</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7B20A5A9-2ED3-1EC8-0FE4-DC83CA281716}"/>
              </a:ext>
            </a:extLst>
          </p:cNvPr>
          <p:cNvSpPr txBox="1"/>
          <p:nvPr/>
        </p:nvSpPr>
        <p:spPr>
          <a:xfrm>
            <a:off x="3371850" y="9525"/>
            <a:ext cx="8820150" cy="6485361"/>
          </a:xfrm>
          <a:prstGeom prst="rect">
            <a:avLst/>
          </a:prstGeom>
          <a:noFill/>
        </p:spPr>
        <p:txBody>
          <a:bodyPr wrap="square" lIns="360000" tIns="360000" rIns="360000" bIns="180000" rtlCol="0">
            <a:spAutoFit/>
          </a:bodyPr>
          <a:lstStyle/>
          <a:p>
            <a:r>
              <a:rPr lang="en-GB" sz="3600" dirty="0">
                <a:solidFill>
                  <a:schemeClr val="bg2"/>
                </a:solidFill>
              </a:rPr>
              <a:t>“The Just shall live by his faith”</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For faith to be faith it must result in a Godly life</a:t>
            </a:r>
          </a:p>
          <a:p>
            <a:pPr marL="457200" indent="-457200">
              <a:buFont typeface="Arial" panose="020B0604020202020204" pitchFamily="34" charset="0"/>
              <a:buChar char="•"/>
            </a:pPr>
            <a:r>
              <a:rPr lang="en-GB" sz="2800" dirty="0">
                <a:solidFill>
                  <a:schemeClr val="bg2"/>
                </a:solidFill>
              </a:rPr>
              <a:t>In circumstances of trial, faith leads to patience</a:t>
            </a:r>
          </a:p>
          <a:p>
            <a:pPr marL="457200" indent="-457200">
              <a:buFont typeface="Arial" panose="020B0604020202020204" pitchFamily="34" charset="0"/>
              <a:buChar char="•"/>
            </a:pPr>
            <a:r>
              <a:rPr lang="en-GB" sz="2800" dirty="0">
                <a:solidFill>
                  <a:schemeClr val="bg2"/>
                </a:solidFill>
              </a:rPr>
              <a:t>In temptation, faith leads to steadfastness</a:t>
            </a:r>
          </a:p>
          <a:p>
            <a:pPr marL="457200" indent="-457200">
              <a:buFont typeface="Arial" panose="020B0604020202020204" pitchFamily="34" charset="0"/>
              <a:buChar char="•"/>
            </a:pPr>
            <a:r>
              <a:rPr lang="en-GB" sz="2800" dirty="0">
                <a:solidFill>
                  <a:schemeClr val="bg2"/>
                </a:solidFill>
              </a:rPr>
              <a:t>In matters of religion, faith is love for those in need, and separation from “worldliness”</a:t>
            </a:r>
          </a:p>
          <a:p>
            <a:pPr marL="457200" indent="-457200">
              <a:buFont typeface="Arial" panose="020B0604020202020204" pitchFamily="34" charset="0"/>
              <a:buChar char="•"/>
            </a:pPr>
            <a:r>
              <a:rPr lang="en-GB" sz="2800" dirty="0">
                <a:solidFill>
                  <a:schemeClr val="bg2"/>
                </a:solidFill>
              </a:rPr>
              <a:t>In attitude, faith respects others</a:t>
            </a:r>
          </a:p>
          <a:p>
            <a:pPr marL="457200" indent="-457200">
              <a:buFont typeface="Arial" panose="020B0604020202020204" pitchFamily="34" charset="0"/>
              <a:buChar char="•"/>
            </a:pPr>
            <a:r>
              <a:rPr lang="en-GB" sz="2800" dirty="0">
                <a:solidFill>
                  <a:schemeClr val="bg2"/>
                </a:solidFill>
              </a:rPr>
              <a:t>In speech, faith responds with heavenly wisdom</a:t>
            </a:r>
          </a:p>
          <a:p>
            <a:pPr marL="457200" indent="-457200">
              <a:buFont typeface="Arial" panose="020B0604020202020204" pitchFamily="34" charset="0"/>
              <a:buChar char="•"/>
            </a:pPr>
            <a:r>
              <a:rPr lang="en-GB" sz="2800" dirty="0">
                <a:solidFill>
                  <a:schemeClr val="bg2"/>
                </a:solidFill>
              </a:rPr>
              <a:t>Negatively, life contrary to the will of God denies true faith: whenever we sin, our faith fails</a:t>
            </a:r>
          </a:p>
          <a:p>
            <a:pPr marL="457200" indent="-457200">
              <a:buFont typeface="Arial" panose="020B0604020202020204" pitchFamily="34" charset="0"/>
              <a:buChar char="•"/>
            </a:pPr>
            <a:r>
              <a:rPr lang="en-GB" sz="2800" dirty="0">
                <a:solidFill>
                  <a:schemeClr val="bg2"/>
                </a:solidFill>
              </a:rPr>
              <a:t>Prove faith by venturing on it - the results will be the proof of faith, leading to patience and perfection</a:t>
            </a:r>
            <a:endParaRPr lang="en-GB" sz="2400" dirty="0">
              <a:solidFill>
                <a:schemeClr val="bg2"/>
              </a:solidFill>
            </a:endParaRPr>
          </a:p>
          <a:p>
            <a:pPr marL="457200" indent="-457200">
              <a:buFont typeface="Arial" panose="020B0604020202020204" pitchFamily="34" charset="0"/>
              <a:buChar char="•"/>
            </a:pPr>
            <a:endParaRPr lang="en-GB" sz="2800" dirty="0">
              <a:solidFill>
                <a:schemeClr val="bg2"/>
              </a:solidFill>
            </a:endParaRPr>
          </a:p>
        </p:txBody>
      </p:sp>
    </p:spTree>
    <p:extLst>
      <p:ext uri="{BB962C8B-B14F-4D97-AF65-F5344CB8AC3E}">
        <p14:creationId xmlns:p14="http://schemas.microsoft.com/office/powerpoint/2010/main" val="23944784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623A282-C507-E68C-9438-E8B89A249FF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B1B6064-58D2-0E6E-DD9D-ACB61A650C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1" y="0"/>
            <a:ext cx="3334362" cy="6858000"/>
          </a:xfrm>
          <a:prstGeom prst="rect">
            <a:avLst/>
          </a:prstGeom>
        </p:spPr>
      </p:pic>
      <p:sp>
        <p:nvSpPr>
          <p:cNvPr id="2" name="TextBox 1">
            <a:extLst>
              <a:ext uri="{FF2B5EF4-FFF2-40B4-BE49-F238E27FC236}">
                <a16:creationId xmlns:a16="http://schemas.microsoft.com/office/drawing/2014/main" id="{5BB74475-BFAA-79F0-4165-FF689B2BC4DC}"/>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- 1 PETER -</a:t>
            </a:r>
          </a:p>
          <a:p>
            <a:pPr algn="ctr"/>
            <a:r>
              <a:rPr lang="en-GB" sz="1200" b="1" dirty="0">
                <a:solidFill>
                  <a:schemeClr val="bg1"/>
                </a:solidFill>
                <a:latin typeface="Malgun Gothic" panose="020B0503020000020004" pitchFamily="34" charset="-127"/>
                <a:ea typeface="Malgun Gothic" panose="020B0503020000020004" pitchFamily="34" charset="-127"/>
              </a:rPr>
              <a:t>CHRIST THE STRENGTH OF HIS PEOPLE</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42F0555D-CA4C-0072-F4BD-F8008BD176F1}"/>
              </a:ext>
            </a:extLst>
          </p:cNvPr>
          <p:cNvSpPr txBox="1"/>
          <p:nvPr/>
        </p:nvSpPr>
        <p:spPr>
          <a:xfrm>
            <a:off x="3371850" y="9525"/>
            <a:ext cx="8820150" cy="7100914"/>
          </a:xfrm>
          <a:prstGeom prst="rect">
            <a:avLst/>
          </a:prstGeom>
          <a:noFill/>
        </p:spPr>
        <p:txBody>
          <a:bodyPr wrap="square" lIns="360000" tIns="360000" rIns="360000" bIns="180000" rtlCol="0">
            <a:spAutoFit/>
          </a:bodyPr>
          <a:lstStyle/>
          <a:p>
            <a:r>
              <a:rPr lang="en-GB" sz="3600" dirty="0">
                <a:solidFill>
                  <a:schemeClr val="bg2"/>
                </a:solidFill>
              </a:rPr>
              <a:t>The Grace of God - “Stand fast in it”</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In suffering, difficulty and testing all that is needed is the grace of God</a:t>
            </a:r>
          </a:p>
          <a:p>
            <a:pPr marL="457200" indent="-457200">
              <a:buFont typeface="Arial" panose="020B0604020202020204" pitchFamily="34" charset="0"/>
              <a:buChar char="•"/>
            </a:pPr>
            <a:r>
              <a:rPr lang="en-GB" sz="2800" dirty="0">
                <a:solidFill>
                  <a:schemeClr val="bg2"/>
                </a:solidFill>
              </a:rPr>
              <a:t>Grace: love which according to foreknowledge of God chose a people for sanctification and obedience by the sprinkling of the blood of his son</a:t>
            </a:r>
          </a:p>
          <a:p>
            <a:pPr marL="457200" indent="-457200">
              <a:buFont typeface="Arial" panose="020B0604020202020204" pitchFamily="34" charset="0"/>
              <a:buChar char="•"/>
            </a:pPr>
            <a:r>
              <a:rPr lang="en-GB" sz="2800" dirty="0">
                <a:solidFill>
                  <a:schemeClr val="bg2"/>
                </a:solidFill>
              </a:rPr>
              <a:t>Grace: foretold and sought for by the prophets, now supplied by Jesus, to be fully revealed at his return</a:t>
            </a:r>
          </a:p>
          <a:p>
            <a:pPr marL="457200" indent="-457200">
              <a:buFont typeface="Arial" panose="020B0604020202020204" pitchFamily="34" charset="0"/>
              <a:buChar char="•"/>
            </a:pPr>
            <a:r>
              <a:rPr lang="en-GB" sz="2800" dirty="0">
                <a:solidFill>
                  <a:schemeClr val="bg2"/>
                </a:solidFill>
              </a:rPr>
              <a:t>Grace …:</a:t>
            </a:r>
          </a:p>
          <a:p>
            <a:pPr marL="1371600" lvl="2" indent="-457200">
              <a:buFont typeface="Arial" panose="020B0604020202020204" pitchFamily="34" charset="0"/>
              <a:buChar char="•"/>
            </a:pPr>
            <a:r>
              <a:rPr lang="en-GB" sz="2400" dirty="0">
                <a:solidFill>
                  <a:schemeClr val="bg2"/>
                </a:solidFill>
              </a:rPr>
              <a:t>freely available</a:t>
            </a:r>
          </a:p>
          <a:p>
            <a:pPr marL="1371600" lvl="2" indent="-457200">
              <a:buFont typeface="Arial" panose="020B0604020202020204" pitchFamily="34" charset="0"/>
              <a:buChar char="•"/>
            </a:pPr>
            <a:r>
              <a:rPr lang="en-GB" sz="2400" dirty="0">
                <a:solidFill>
                  <a:schemeClr val="bg2"/>
                </a:solidFill>
              </a:rPr>
              <a:t>the secret of confidence and conduct</a:t>
            </a:r>
          </a:p>
          <a:p>
            <a:pPr marL="1371600" lvl="2" indent="-457200">
              <a:buFont typeface="Arial" panose="020B0604020202020204" pitchFamily="34" charset="0"/>
              <a:buChar char="•"/>
            </a:pPr>
            <a:r>
              <a:rPr lang="en-GB" sz="2400" dirty="0">
                <a:solidFill>
                  <a:schemeClr val="bg2"/>
                </a:solidFill>
              </a:rPr>
              <a:t>the secret of character and courage</a:t>
            </a:r>
          </a:p>
          <a:p>
            <a:pPr marL="1371600" lvl="2" indent="-457200">
              <a:buFont typeface="Arial" panose="020B0604020202020204" pitchFamily="34" charset="0"/>
              <a:buChar char="•"/>
            </a:pPr>
            <a:r>
              <a:rPr lang="en-GB" sz="2400" dirty="0">
                <a:solidFill>
                  <a:schemeClr val="bg2"/>
                </a:solidFill>
              </a:rPr>
              <a:t>the secret of living in Emmanuels land (for both now and eternity)</a:t>
            </a:r>
          </a:p>
          <a:p>
            <a:pPr marL="457200" indent="-457200">
              <a:buFont typeface="Arial" panose="020B0604020202020204" pitchFamily="34" charset="0"/>
              <a:buChar char="•"/>
            </a:pPr>
            <a:endParaRPr lang="en-GB" sz="2800" dirty="0">
              <a:solidFill>
                <a:schemeClr val="bg2"/>
              </a:solidFill>
            </a:endParaRPr>
          </a:p>
        </p:txBody>
      </p:sp>
    </p:spTree>
    <p:extLst>
      <p:ext uri="{BB962C8B-B14F-4D97-AF65-F5344CB8AC3E}">
        <p14:creationId xmlns:p14="http://schemas.microsoft.com/office/powerpoint/2010/main" val="29950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04E36F-E240-68D3-B65F-E8A4A17CC99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EF32D32-BC92-B66E-238C-E49B1AB940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1" y="0"/>
            <a:ext cx="3334362" cy="6858000"/>
          </a:xfrm>
          <a:prstGeom prst="rect">
            <a:avLst/>
          </a:prstGeom>
        </p:spPr>
      </p:pic>
      <p:sp>
        <p:nvSpPr>
          <p:cNvPr id="2" name="TextBox 1">
            <a:extLst>
              <a:ext uri="{FF2B5EF4-FFF2-40B4-BE49-F238E27FC236}">
                <a16:creationId xmlns:a16="http://schemas.microsoft.com/office/drawing/2014/main" id="{D8B25F3C-3EF5-5244-A7D5-4B6916EDF923}"/>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- 2 PETER -</a:t>
            </a:r>
          </a:p>
          <a:p>
            <a:pPr algn="ctr"/>
            <a:r>
              <a:rPr lang="en-GB" sz="1200" b="1" dirty="0">
                <a:solidFill>
                  <a:schemeClr val="bg1"/>
                </a:solidFill>
                <a:latin typeface="Malgun Gothic" panose="020B0503020000020004" pitchFamily="34" charset="-127"/>
                <a:ea typeface="Malgun Gothic" panose="020B0503020000020004" pitchFamily="34" charset="-127"/>
              </a:rPr>
              <a:t>CHRIST THE STRENGTH OF HIS PEOPLE</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C567DCBD-EAF1-CFF7-B1ED-AD47BC393041}"/>
              </a:ext>
            </a:extLst>
          </p:cNvPr>
          <p:cNvSpPr txBox="1"/>
          <p:nvPr/>
        </p:nvSpPr>
        <p:spPr>
          <a:xfrm>
            <a:off x="3371850" y="9525"/>
            <a:ext cx="8820150" cy="7716467"/>
          </a:xfrm>
          <a:prstGeom prst="rect">
            <a:avLst/>
          </a:prstGeom>
          <a:noFill/>
        </p:spPr>
        <p:txBody>
          <a:bodyPr wrap="square" lIns="360000" tIns="360000" rIns="360000" bIns="180000" rtlCol="0">
            <a:spAutoFit/>
          </a:bodyPr>
          <a:lstStyle/>
          <a:p>
            <a:r>
              <a:rPr lang="en-GB" sz="3600" dirty="0">
                <a:solidFill>
                  <a:schemeClr val="bg2"/>
                </a:solidFill>
              </a:rPr>
              <a:t>The Grace of God - “Grow in it”</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It is not enough to stand fast in God’s grace there must also be growth</a:t>
            </a:r>
          </a:p>
          <a:p>
            <a:pPr marL="457200" indent="-457200">
              <a:buFont typeface="Arial" panose="020B0604020202020204" pitchFamily="34" charset="0"/>
              <a:buChar char="•"/>
            </a:pPr>
            <a:r>
              <a:rPr lang="en-GB" sz="2800" dirty="0">
                <a:solidFill>
                  <a:schemeClr val="bg2"/>
                </a:solidFill>
              </a:rPr>
              <a:t>Grace: Divine power so that Jesus followers would become like him </a:t>
            </a:r>
          </a:p>
          <a:p>
            <a:pPr marL="457200" indent="-457200">
              <a:buFont typeface="Arial" panose="020B0604020202020204" pitchFamily="34" charset="0"/>
              <a:buChar char="•"/>
            </a:pPr>
            <a:r>
              <a:rPr lang="en-GB" sz="2800" dirty="0">
                <a:solidFill>
                  <a:schemeClr val="bg2"/>
                </a:solidFill>
              </a:rPr>
              <a:t>The responsibilities of Grace: (</a:t>
            </a:r>
            <a:r>
              <a:rPr lang="en-GB" sz="2800" dirty="0" err="1">
                <a:solidFill>
                  <a:schemeClr val="bg2"/>
                </a:solidFill>
              </a:rPr>
              <a:t>i</a:t>
            </a:r>
            <a:r>
              <a:rPr lang="en-GB" sz="2800" dirty="0">
                <a:solidFill>
                  <a:schemeClr val="bg2"/>
                </a:solidFill>
              </a:rPr>
              <a:t>) appropriation of the Divine power by faith and (ii) avoidance of perils</a:t>
            </a:r>
          </a:p>
          <a:p>
            <a:pPr marL="457200" indent="-457200">
              <a:buFont typeface="Arial" panose="020B0604020202020204" pitchFamily="34" charset="0"/>
              <a:buChar char="•"/>
            </a:pPr>
            <a:r>
              <a:rPr lang="en-GB" sz="2800" dirty="0">
                <a:solidFill>
                  <a:schemeClr val="bg2"/>
                </a:solidFill>
              </a:rPr>
              <a:t>First, remember Christ’s death and diligently respond by holy living and godliness, anticipating Jesus’ return</a:t>
            </a:r>
          </a:p>
          <a:p>
            <a:pPr marL="457200" indent="-457200">
              <a:buFont typeface="Arial" panose="020B0604020202020204" pitchFamily="34" charset="0"/>
              <a:buChar char="•"/>
            </a:pPr>
            <a:r>
              <a:rPr lang="en-GB" sz="2800" dirty="0">
                <a:solidFill>
                  <a:schemeClr val="bg2"/>
                </a:solidFill>
              </a:rPr>
              <a:t>Second, remain faithful to the truth; avoid false teaching</a:t>
            </a:r>
          </a:p>
          <a:p>
            <a:pPr marL="457200" indent="-457200">
              <a:buFont typeface="Arial" panose="020B0604020202020204" pitchFamily="34" charset="0"/>
              <a:buChar char="•"/>
            </a:pPr>
            <a:r>
              <a:rPr lang="en-GB" sz="2800" dirty="0">
                <a:solidFill>
                  <a:schemeClr val="bg2"/>
                </a:solidFill>
              </a:rPr>
              <a:t>Growth is by God’s power but only through personal co-operation and diligence</a:t>
            </a:r>
          </a:p>
          <a:p>
            <a:pPr marL="457200" indent="-457200">
              <a:buFont typeface="Arial" panose="020B0604020202020204" pitchFamily="34" charset="0"/>
              <a:buChar char="•"/>
            </a:pPr>
            <a:endParaRPr lang="en-GB" sz="2400" dirty="0">
              <a:solidFill>
                <a:schemeClr val="bg2"/>
              </a:solidFill>
            </a:endParaRPr>
          </a:p>
          <a:p>
            <a:pPr marL="457200" indent="-457200">
              <a:buFont typeface="Arial" panose="020B0604020202020204" pitchFamily="34" charset="0"/>
              <a:buChar char="•"/>
            </a:pPr>
            <a:endParaRPr lang="en-GB" sz="2800" dirty="0">
              <a:solidFill>
                <a:schemeClr val="bg2"/>
              </a:solidFill>
            </a:endParaRPr>
          </a:p>
        </p:txBody>
      </p:sp>
    </p:spTree>
    <p:extLst>
      <p:ext uri="{BB962C8B-B14F-4D97-AF65-F5344CB8AC3E}">
        <p14:creationId xmlns:p14="http://schemas.microsoft.com/office/powerpoint/2010/main" val="37694245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4EB71A6-106B-26C2-0049-79EBA054865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912928-9E2C-51B1-E764-E0AED094C8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9" y="0"/>
            <a:ext cx="3346622" cy="6858000"/>
          </a:xfrm>
          <a:prstGeom prst="rect">
            <a:avLst/>
          </a:prstGeom>
        </p:spPr>
      </p:pic>
      <p:sp>
        <p:nvSpPr>
          <p:cNvPr id="2" name="TextBox 1">
            <a:extLst>
              <a:ext uri="{FF2B5EF4-FFF2-40B4-BE49-F238E27FC236}">
                <a16:creationId xmlns:a16="http://schemas.microsoft.com/office/drawing/2014/main" id="{349FA476-E686-FC9D-9383-DB7F849AB395}"/>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latin typeface="Malgun Gothic" panose="020B0503020000020004" pitchFamily="34" charset="-127"/>
                <a:ea typeface="Malgun Gothic" panose="020B0503020000020004" pitchFamily="34" charset="-127"/>
              </a:rPr>
              <a:t>- 1,2,3 JOHN -</a:t>
            </a:r>
          </a:p>
          <a:p>
            <a:pPr algn="ctr"/>
            <a:r>
              <a:rPr lang="en-GB" sz="1200" b="1" dirty="0">
                <a:latin typeface="Malgun Gothic" panose="020B0503020000020004" pitchFamily="34" charset="-127"/>
                <a:ea typeface="Malgun Gothic" panose="020B0503020000020004" pitchFamily="34" charset="-127"/>
              </a:rPr>
              <a:t>CHRIST AND FELLOWSHIP WITH GOD</a:t>
            </a:r>
            <a:endParaRPr lang="en-GB" sz="2000" b="1" dirty="0">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E5F89693-97AB-DAE3-F236-44CF5BA7F484}"/>
              </a:ext>
            </a:extLst>
          </p:cNvPr>
          <p:cNvSpPr txBox="1"/>
          <p:nvPr/>
        </p:nvSpPr>
        <p:spPr>
          <a:xfrm>
            <a:off x="3371850" y="9525"/>
            <a:ext cx="8820150" cy="7716467"/>
          </a:xfrm>
          <a:prstGeom prst="rect">
            <a:avLst/>
          </a:prstGeom>
          <a:noFill/>
        </p:spPr>
        <p:txBody>
          <a:bodyPr wrap="square" lIns="360000" tIns="360000" rIns="360000" bIns="180000" rtlCol="0">
            <a:spAutoFit/>
          </a:bodyPr>
          <a:lstStyle/>
          <a:p>
            <a:r>
              <a:rPr lang="en-GB" sz="3600" dirty="0">
                <a:solidFill>
                  <a:schemeClr val="bg2"/>
                </a:solidFill>
              </a:rPr>
              <a:t>The Teaching and Illustration of Fellowship</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The Christian’s life is a life of fellowship with God</a:t>
            </a:r>
          </a:p>
          <a:p>
            <a:pPr marL="457200" indent="-457200">
              <a:buFont typeface="Arial" panose="020B0604020202020204" pitchFamily="34" charset="0"/>
              <a:buChar char="•"/>
            </a:pPr>
            <a:r>
              <a:rPr lang="en-GB" sz="2800" dirty="0">
                <a:solidFill>
                  <a:schemeClr val="bg2"/>
                </a:solidFill>
              </a:rPr>
              <a:t>The pattern for our life is Christ’s life - perfect selfless love and sinlessness</a:t>
            </a:r>
          </a:p>
          <a:p>
            <a:pPr marL="457200" indent="-457200">
              <a:buFont typeface="Arial" panose="020B0604020202020204" pitchFamily="34" charset="0"/>
              <a:buChar char="•"/>
            </a:pPr>
            <a:r>
              <a:rPr lang="en-GB" sz="2800" dirty="0">
                <a:solidFill>
                  <a:schemeClr val="bg2"/>
                </a:solidFill>
              </a:rPr>
              <a:t>Only by receiving the regenerating life of Jesus can the pattern of love and light be known and realised</a:t>
            </a:r>
          </a:p>
          <a:p>
            <a:pPr marL="457200" indent="-457200">
              <a:buFont typeface="Arial" panose="020B0604020202020204" pitchFamily="34" charset="0"/>
              <a:buChar char="•"/>
            </a:pPr>
            <a:r>
              <a:rPr lang="en-GB" sz="2800" dirty="0">
                <a:solidFill>
                  <a:schemeClr val="bg2"/>
                </a:solidFill>
              </a:rPr>
              <a:t>Fellowship with God means a life motivated by love and living in the light of God</a:t>
            </a:r>
          </a:p>
          <a:p>
            <a:pPr marL="457200" indent="-457200">
              <a:buFont typeface="Arial" panose="020B0604020202020204" pitchFamily="34" charset="0"/>
              <a:buChar char="•"/>
            </a:pPr>
            <a:r>
              <a:rPr lang="en-GB" sz="2800" dirty="0">
                <a:solidFill>
                  <a:schemeClr val="bg2"/>
                </a:solidFill>
              </a:rPr>
              <a:t>Friendship with God means a life of realised potential and fulfilment of God’s purposes</a:t>
            </a:r>
          </a:p>
          <a:p>
            <a:pPr marL="457200" indent="-457200">
              <a:buFont typeface="Arial" panose="020B0604020202020204" pitchFamily="34" charset="0"/>
              <a:buChar char="•"/>
            </a:pPr>
            <a:r>
              <a:rPr lang="en-GB" sz="2800" dirty="0">
                <a:solidFill>
                  <a:schemeClr val="bg2"/>
                </a:solidFill>
              </a:rPr>
              <a:t>Therefore respond when love calls </a:t>
            </a:r>
          </a:p>
          <a:p>
            <a:pPr marL="457200" indent="-457200">
              <a:buFont typeface="Arial" panose="020B0604020202020204" pitchFamily="34" charset="0"/>
              <a:buChar char="•"/>
            </a:pPr>
            <a:r>
              <a:rPr lang="en-GB" sz="2800" dirty="0">
                <a:solidFill>
                  <a:schemeClr val="bg2"/>
                </a:solidFill>
              </a:rPr>
              <a:t>Therefore seek light and obey its calling</a:t>
            </a:r>
          </a:p>
          <a:p>
            <a:pPr marL="457200" indent="-457200">
              <a:buFont typeface="Arial" panose="020B0604020202020204" pitchFamily="34" charset="0"/>
              <a:buChar char="•"/>
            </a:pPr>
            <a:r>
              <a:rPr lang="en-GB" sz="2800" dirty="0">
                <a:solidFill>
                  <a:schemeClr val="bg2"/>
                </a:solidFill>
              </a:rPr>
              <a:t>So test that our fellowship is genuine by love and light</a:t>
            </a:r>
          </a:p>
          <a:p>
            <a:pPr marL="457200" indent="-457200">
              <a:buFont typeface="Arial" panose="020B0604020202020204" pitchFamily="34" charset="0"/>
              <a:buChar char="•"/>
            </a:pPr>
            <a:endParaRPr lang="en-GB" sz="2400" dirty="0">
              <a:solidFill>
                <a:schemeClr val="bg2"/>
              </a:solidFill>
            </a:endParaRPr>
          </a:p>
          <a:p>
            <a:pPr marL="457200" indent="-457200">
              <a:buFont typeface="Arial" panose="020B0604020202020204" pitchFamily="34" charset="0"/>
              <a:buChar char="•"/>
            </a:pPr>
            <a:endParaRPr lang="en-GB" sz="2800" dirty="0">
              <a:solidFill>
                <a:schemeClr val="bg2"/>
              </a:solidFill>
            </a:endParaRPr>
          </a:p>
        </p:txBody>
      </p:sp>
    </p:spTree>
    <p:extLst>
      <p:ext uri="{BB962C8B-B14F-4D97-AF65-F5344CB8AC3E}">
        <p14:creationId xmlns:p14="http://schemas.microsoft.com/office/powerpoint/2010/main" val="14185311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27611B-68D7-1F8D-2109-8AEC819A2D5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6260C04-74FA-BEC3-ABC6-02DCA05F1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35" y="0"/>
            <a:ext cx="3343220" cy="6858000"/>
          </a:xfrm>
          <a:prstGeom prst="rect">
            <a:avLst/>
          </a:prstGeom>
        </p:spPr>
      </p:pic>
      <p:sp>
        <p:nvSpPr>
          <p:cNvPr id="2" name="TextBox 1">
            <a:extLst>
              <a:ext uri="{FF2B5EF4-FFF2-40B4-BE49-F238E27FC236}">
                <a16:creationId xmlns:a16="http://schemas.microsoft.com/office/drawing/2014/main" id="{35301F73-AE94-2BE9-1F1C-2FA81446BABE}"/>
              </a:ext>
            </a:extLst>
          </p:cNvPr>
          <p:cNvSpPr txBox="1"/>
          <p:nvPr/>
        </p:nvSpPr>
        <p:spPr>
          <a:xfrm>
            <a:off x="0" y="0"/>
            <a:ext cx="3388111" cy="966588"/>
          </a:xfrm>
          <a:prstGeom prst="rect">
            <a:avLst/>
          </a:prstGeom>
          <a:noFill/>
        </p:spPr>
        <p:txBody>
          <a:bodyPr wrap="square" lIns="90000" tIns="18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JUDE -</a:t>
            </a:r>
          </a:p>
          <a:p>
            <a:pPr algn="ctr"/>
            <a:r>
              <a:rPr lang="en-GB" sz="1200" b="1" dirty="0">
                <a:solidFill>
                  <a:schemeClr val="bg1"/>
                </a:solidFill>
                <a:latin typeface="Malgun Gothic" panose="020B0503020000020004" pitchFamily="34" charset="-127"/>
                <a:ea typeface="Malgun Gothic" panose="020B0503020000020004" pitchFamily="34" charset="-127"/>
              </a:rPr>
              <a:t>CHRIST THE PERFECT </a:t>
            </a:r>
          </a:p>
          <a:p>
            <a:pPr algn="ctr"/>
            <a:r>
              <a:rPr lang="en-GB" sz="1200" b="1" dirty="0">
                <a:solidFill>
                  <a:schemeClr val="bg1"/>
                </a:solidFill>
                <a:latin typeface="Malgun Gothic" panose="020B0503020000020004" pitchFamily="34" charset="-127"/>
                <a:ea typeface="Malgun Gothic" panose="020B0503020000020004" pitchFamily="34" charset="-127"/>
              </a:rPr>
              <a:t>AND PERFECTING LORD</a:t>
            </a:r>
            <a:endParaRPr lang="en-GB" sz="2000" b="1" dirty="0">
              <a:solidFill>
                <a:schemeClr val="bg1"/>
              </a:solidFill>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5A3AC46A-B89A-D3A8-1901-750BF99978E3}"/>
              </a:ext>
            </a:extLst>
          </p:cNvPr>
          <p:cNvSpPr txBox="1"/>
          <p:nvPr/>
        </p:nvSpPr>
        <p:spPr>
          <a:xfrm>
            <a:off x="3371850" y="9525"/>
            <a:ext cx="8820150" cy="7285580"/>
          </a:xfrm>
          <a:prstGeom prst="rect">
            <a:avLst/>
          </a:prstGeom>
          <a:noFill/>
        </p:spPr>
        <p:txBody>
          <a:bodyPr wrap="square" lIns="360000" tIns="360000" rIns="360000" bIns="180000" rtlCol="0">
            <a:spAutoFit/>
          </a:bodyPr>
          <a:lstStyle/>
          <a:p>
            <a:r>
              <a:rPr lang="en-GB" sz="3600" dirty="0">
                <a:solidFill>
                  <a:schemeClr val="bg2"/>
                </a:solidFill>
              </a:rPr>
              <a:t>Contend earnestly for the Faith</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Beware of the  influence of those within the Church that deny Jesus Christ through living in unbelief, licence, immorality, self-righteousness, greed, disloyalty to the teaching and grace of the Lord etc.</a:t>
            </a:r>
          </a:p>
          <a:p>
            <a:pPr marL="457200" indent="-457200">
              <a:buFont typeface="Arial" panose="020B0604020202020204" pitchFamily="34" charset="0"/>
              <a:buChar char="•"/>
            </a:pPr>
            <a:r>
              <a:rPr lang="en-GB" sz="2800" dirty="0">
                <a:solidFill>
                  <a:schemeClr val="bg2"/>
                </a:solidFill>
              </a:rPr>
              <a:t>The disastrous end of such is certain</a:t>
            </a:r>
          </a:p>
          <a:p>
            <a:pPr marL="457200" indent="-457200">
              <a:buFont typeface="Arial" panose="020B0604020202020204" pitchFamily="34" charset="0"/>
              <a:buChar char="•"/>
            </a:pPr>
            <a:r>
              <a:rPr lang="en-GB" sz="2800" dirty="0">
                <a:solidFill>
                  <a:schemeClr val="bg2"/>
                </a:solidFill>
              </a:rPr>
              <a:t>The Christian must be loyal to the Lord, passionate, courageous and careful, keeping in the will and love of God</a:t>
            </a:r>
          </a:p>
          <a:p>
            <a:pPr marL="457200" indent="-457200">
              <a:buFont typeface="Arial" panose="020B0604020202020204" pitchFamily="34" charset="0"/>
              <a:buChar char="•"/>
            </a:pPr>
            <a:r>
              <a:rPr lang="en-GB" sz="2800" dirty="0">
                <a:solidFill>
                  <a:schemeClr val="bg2"/>
                </a:solidFill>
              </a:rPr>
              <a:t>God is able to keep his own from stumbling and at the end, set them before God with exceeding joy and without blemish </a:t>
            </a:r>
          </a:p>
          <a:p>
            <a:pPr marL="457200" indent="-457200">
              <a:buFont typeface="Arial" panose="020B0604020202020204" pitchFamily="34" charset="0"/>
              <a:buChar char="•"/>
            </a:pPr>
            <a:endParaRPr lang="en-GB" sz="2800" dirty="0">
              <a:solidFill>
                <a:schemeClr val="bg2"/>
              </a:solidFill>
            </a:endParaRPr>
          </a:p>
          <a:p>
            <a:pPr marL="457200" indent="-457200">
              <a:buFont typeface="Arial" panose="020B0604020202020204" pitchFamily="34" charset="0"/>
              <a:buChar char="•"/>
            </a:pPr>
            <a:endParaRPr lang="en-GB" sz="2400" dirty="0">
              <a:solidFill>
                <a:schemeClr val="bg2"/>
              </a:solidFill>
            </a:endParaRPr>
          </a:p>
          <a:p>
            <a:pPr marL="457200" indent="-457200">
              <a:buFont typeface="Arial" panose="020B0604020202020204" pitchFamily="34" charset="0"/>
              <a:buChar char="•"/>
            </a:pPr>
            <a:endParaRPr lang="en-GB" sz="2800" dirty="0">
              <a:solidFill>
                <a:schemeClr val="bg2"/>
              </a:solidFill>
            </a:endParaRPr>
          </a:p>
        </p:txBody>
      </p:sp>
    </p:spTree>
    <p:extLst>
      <p:ext uri="{BB962C8B-B14F-4D97-AF65-F5344CB8AC3E}">
        <p14:creationId xmlns:p14="http://schemas.microsoft.com/office/powerpoint/2010/main" val="3106936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CC845F0-21DB-17B0-D131-0C2045009994}"/>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9D7BFE67-CAAD-2A6E-A8A2-AC975AF203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7" y="0"/>
            <a:ext cx="3338683" cy="6858000"/>
          </a:xfrm>
          <a:prstGeom prst="rect">
            <a:avLst/>
          </a:prstGeom>
        </p:spPr>
      </p:pic>
      <p:sp>
        <p:nvSpPr>
          <p:cNvPr id="2" name="TextBox 1">
            <a:extLst>
              <a:ext uri="{FF2B5EF4-FFF2-40B4-BE49-F238E27FC236}">
                <a16:creationId xmlns:a16="http://schemas.microsoft.com/office/drawing/2014/main" id="{A29416C5-130D-6990-0ACC-7CA790F2E3BD}"/>
              </a:ext>
            </a:extLst>
          </p:cNvPr>
          <p:cNvSpPr txBox="1"/>
          <p:nvPr/>
        </p:nvSpPr>
        <p:spPr>
          <a:xfrm>
            <a:off x="-38100" y="5210175"/>
            <a:ext cx="3388111" cy="781922"/>
          </a:xfrm>
          <a:prstGeom prst="rect">
            <a:avLst/>
          </a:prstGeom>
          <a:noFill/>
        </p:spPr>
        <p:txBody>
          <a:bodyPr wrap="square" lIns="90000" tIns="180000" rtlCol="0">
            <a:spAutoFit/>
          </a:bodyPr>
          <a:lstStyle/>
          <a:p>
            <a:pPr algn="ctr"/>
            <a:r>
              <a:rPr lang="en-GB" sz="2400" b="1" dirty="0">
                <a:latin typeface="Malgun Gothic" panose="020B0503020000020004" pitchFamily="34" charset="-127"/>
                <a:ea typeface="Malgun Gothic" panose="020B0503020000020004" pitchFamily="34" charset="-127"/>
              </a:rPr>
              <a:t>- REVELATION -</a:t>
            </a:r>
          </a:p>
          <a:p>
            <a:pPr algn="ctr"/>
            <a:r>
              <a:rPr lang="en-GB" sz="1200" b="1" dirty="0">
                <a:latin typeface="Malgun Gothic" panose="020B0503020000020004" pitchFamily="34" charset="-127"/>
                <a:ea typeface="Malgun Gothic" panose="020B0503020000020004" pitchFamily="34" charset="-127"/>
              </a:rPr>
              <a:t>THE UNVEILING OF JESUS CHRIST</a:t>
            </a:r>
            <a:endParaRPr lang="en-GB" sz="2000" b="1" dirty="0">
              <a:latin typeface="Malgun Gothic" panose="020B0503020000020004" pitchFamily="34" charset="-127"/>
              <a:ea typeface="Malgun Gothic" panose="020B0503020000020004" pitchFamily="34" charset="-127"/>
            </a:endParaRPr>
          </a:p>
        </p:txBody>
      </p:sp>
      <p:sp>
        <p:nvSpPr>
          <p:cNvPr id="3" name="TextBox 2">
            <a:extLst>
              <a:ext uri="{FF2B5EF4-FFF2-40B4-BE49-F238E27FC236}">
                <a16:creationId xmlns:a16="http://schemas.microsoft.com/office/drawing/2014/main" id="{91DD21A9-4591-B721-FB81-B67730FBFCAA}"/>
              </a:ext>
            </a:extLst>
          </p:cNvPr>
          <p:cNvSpPr txBox="1"/>
          <p:nvPr/>
        </p:nvSpPr>
        <p:spPr>
          <a:xfrm>
            <a:off x="3371850" y="9525"/>
            <a:ext cx="8820150" cy="7716467"/>
          </a:xfrm>
          <a:prstGeom prst="rect">
            <a:avLst/>
          </a:prstGeom>
          <a:noFill/>
        </p:spPr>
        <p:txBody>
          <a:bodyPr wrap="square" lIns="360000" tIns="360000" rIns="360000" bIns="180000" rtlCol="0">
            <a:spAutoFit/>
          </a:bodyPr>
          <a:lstStyle/>
          <a:p>
            <a:r>
              <a:rPr lang="en-GB" sz="3600" dirty="0">
                <a:solidFill>
                  <a:schemeClr val="bg2"/>
                </a:solidFill>
              </a:rPr>
              <a:t>The Unveiling of Jesus Christ</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Jesus: the Alpha and Omega, the first and the last: Jesus is the Almighty Sovereign God</a:t>
            </a:r>
          </a:p>
          <a:p>
            <a:pPr marL="457200" indent="-457200">
              <a:buFont typeface="Arial" panose="020B0604020202020204" pitchFamily="34" charset="0"/>
              <a:buChar char="•"/>
            </a:pPr>
            <a:r>
              <a:rPr lang="en-GB" sz="2800" dirty="0">
                <a:solidFill>
                  <a:schemeClr val="bg2"/>
                </a:solidFill>
              </a:rPr>
              <a:t>His Vocation: he is the High Priest having offered his blood for sin; he is the King establishing his Kingdom; he is the Prophet revealing truth</a:t>
            </a:r>
          </a:p>
          <a:p>
            <a:pPr marL="457200" indent="-457200">
              <a:buFont typeface="Arial" panose="020B0604020202020204" pitchFamily="34" charset="0"/>
              <a:buChar char="•"/>
            </a:pPr>
            <a:r>
              <a:rPr lang="en-GB" sz="2800" dirty="0">
                <a:solidFill>
                  <a:schemeClr val="bg2"/>
                </a:solidFill>
              </a:rPr>
              <a:t>His Power: to direct world events, authorities, spiritual forces and natural forces</a:t>
            </a:r>
          </a:p>
          <a:p>
            <a:pPr marL="457200" indent="-457200">
              <a:buFont typeface="Arial" panose="020B0604020202020204" pitchFamily="34" charset="0"/>
              <a:buChar char="•"/>
            </a:pPr>
            <a:r>
              <a:rPr lang="en-GB" sz="2800" dirty="0">
                <a:solidFill>
                  <a:schemeClr val="bg2"/>
                </a:solidFill>
              </a:rPr>
              <a:t>His Method: He is at war with sin </a:t>
            </a:r>
          </a:p>
          <a:p>
            <a:pPr marL="457200" indent="-457200">
              <a:buFont typeface="Arial" panose="020B0604020202020204" pitchFamily="34" charset="0"/>
              <a:buChar char="•"/>
            </a:pPr>
            <a:r>
              <a:rPr lang="en-GB" sz="2800" dirty="0">
                <a:solidFill>
                  <a:schemeClr val="bg2"/>
                </a:solidFill>
              </a:rPr>
              <a:t>His Purpose: that God will dwell with man in a new creation and be God </a:t>
            </a:r>
            <a:r>
              <a:rPr lang="en-GB" sz="2800">
                <a:solidFill>
                  <a:schemeClr val="bg2"/>
                </a:solidFill>
              </a:rPr>
              <a:t>will be glorified </a:t>
            </a:r>
            <a:r>
              <a:rPr lang="en-GB" sz="2800" dirty="0">
                <a:solidFill>
                  <a:schemeClr val="bg2"/>
                </a:solidFill>
              </a:rPr>
              <a:t>in man and in man’s redemption</a:t>
            </a:r>
          </a:p>
          <a:p>
            <a:r>
              <a:rPr lang="en-GB" sz="2800" dirty="0">
                <a:solidFill>
                  <a:schemeClr val="bg2"/>
                </a:solidFill>
              </a:rPr>
              <a:t> </a:t>
            </a:r>
          </a:p>
          <a:p>
            <a:pPr marL="457200" indent="-457200">
              <a:buFont typeface="Arial" panose="020B0604020202020204" pitchFamily="34" charset="0"/>
              <a:buChar char="•"/>
            </a:pPr>
            <a:endParaRPr lang="en-GB" sz="2800" dirty="0">
              <a:solidFill>
                <a:schemeClr val="bg2"/>
              </a:solidFill>
            </a:endParaRPr>
          </a:p>
          <a:p>
            <a:pPr marL="457200" indent="-457200">
              <a:buFont typeface="Arial" panose="020B0604020202020204" pitchFamily="34" charset="0"/>
              <a:buChar char="•"/>
            </a:pPr>
            <a:endParaRPr lang="en-GB" sz="2400" dirty="0">
              <a:solidFill>
                <a:schemeClr val="bg2"/>
              </a:solidFill>
            </a:endParaRPr>
          </a:p>
          <a:p>
            <a:pPr marL="457200" indent="-457200">
              <a:buFont typeface="Arial" panose="020B0604020202020204" pitchFamily="34" charset="0"/>
              <a:buChar char="•"/>
            </a:pPr>
            <a:endParaRPr lang="en-GB" sz="2800" dirty="0">
              <a:solidFill>
                <a:schemeClr val="bg2"/>
              </a:solidFill>
            </a:endParaRPr>
          </a:p>
        </p:txBody>
      </p:sp>
    </p:spTree>
    <p:extLst>
      <p:ext uri="{BB962C8B-B14F-4D97-AF65-F5344CB8AC3E}">
        <p14:creationId xmlns:p14="http://schemas.microsoft.com/office/powerpoint/2010/main" val="773911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1DD2B8-F9CF-4B8A-D916-B3B418010F6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AA24E6C-8406-0187-19DB-739F36BF8F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4" y="0"/>
            <a:ext cx="3344947" cy="6858000"/>
          </a:xfrm>
          <a:prstGeom prst="rect">
            <a:avLst/>
          </a:prstGeom>
        </p:spPr>
      </p:pic>
      <p:sp>
        <p:nvSpPr>
          <p:cNvPr id="4" name="TextBox 3">
            <a:extLst>
              <a:ext uri="{FF2B5EF4-FFF2-40B4-BE49-F238E27FC236}">
                <a16:creationId xmlns:a16="http://schemas.microsoft.com/office/drawing/2014/main" id="{29C30025-79FC-8791-F117-082B9BDC3845}"/>
              </a:ext>
            </a:extLst>
          </p:cNvPr>
          <p:cNvSpPr txBox="1"/>
          <p:nvPr/>
        </p:nvSpPr>
        <p:spPr>
          <a:xfrm>
            <a:off x="3371850" y="9525"/>
            <a:ext cx="8820150" cy="7131692"/>
          </a:xfrm>
          <a:prstGeom prst="rect">
            <a:avLst/>
          </a:prstGeom>
          <a:noFill/>
        </p:spPr>
        <p:txBody>
          <a:bodyPr wrap="square" lIns="360000" tIns="360000" rIns="360000" bIns="180000" rtlCol="0">
            <a:spAutoFit/>
          </a:bodyPr>
          <a:lstStyle/>
          <a:p>
            <a:r>
              <a:rPr lang="en-GB" sz="3600" dirty="0">
                <a:solidFill>
                  <a:schemeClr val="bg2"/>
                </a:solidFill>
              </a:rPr>
              <a:t>God is an enemy of Sin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All sin, personal and national</a:t>
            </a:r>
          </a:p>
          <a:p>
            <a:pPr marL="457200" indent="-457200">
              <a:buFont typeface="Arial" panose="020B0604020202020204" pitchFamily="34" charset="0"/>
              <a:buChar char="•"/>
            </a:pPr>
            <a:r>
              <a:rPr lang="en-GB" sz="2800" dirty="0">
                <a:solidFill>
                  <a:schemeClr val="bg2"/>
                </a:solidFill>
              </a:rPr>
              <a:t>God is at war with sin because love and right must win</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Therefore God’s people:</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Must live by faith in God and his laws</a:t>
            </a:r>
          </a:p>
          <a:p>
            <a:pPr marL="457200" indent="-457200">
              <a:buFont typeface="Arial" panose="020B0604020202020204" pitchFamily="34" charset="0"/>
              <a:buChar char="•"/>
            </a:pPr>
            <a:r>
              <a:rPr lang="en-GB" sz="2800" dirty="0">
                <a:solidFill>
                  <a:schemeClr val="bg2"/>
                </a:solidFill>
              </a:rPr>
              <a:t>Must be holy and live righteously</a:t>
            </a:r>
          </a:p>
          <a:p>
            <a:pPr marL="457200" indent="-457200">
              <a:buFont typeface="Arial" panose="020B0604020202020204" pitchFamily="34" charset="0"/>
              <a:buChar char="•"/>
            </a:pPr>
            <a:r>
              <a:rPr lang="en-GB" sz="2800" dirty="0">
                <a:solidFill>
                  <a:schemeClr val="bg2"/>
                </a:solidFill>
              </a:rPr>
              <a:t>Otherwise they will have no influence in, or benefit to, the world </a:t>
            </a:r>
          </a:p>
          <a:p>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
        <p:nvSpPr>
          <p:cNvPr id="7" name="TextBox 6">
            <a:extLst>
              <a:ext uri="{FF2B5EF4-FFF2-40B4-BE49-F238E27FC236}">
                <a16:creationId xmlns:a16="http://schemas.microsoft.com/office/drawing/2014/main" id="{14DA73A7-F0DA-A1B7-391D-897531207701}"/>
              </a:ext>
            </a:extLst>
          </p:cNvPr>
          <p:cNvSpPr txBox="1"/>
          <p:nvPr/>
        </p:nvSpPr>
        <p:spPr>
          <a:xfrm>
            <a:off x="0" y="0"/>
            <a:ext cx="3388111" cy="779014"/>
          </a:xfrm>
          <a:prstGeom prst="rect">
            <a:avLst/>
          </a:prstGeom>
          <a:noFill/>
        </p:spPr>
        <p:txBody>
          <a:bodyPr wrap="square" lIns="90000" tIns="360000" rtlCol="0">
            <a:spAutoFit/>
          </a:bodyPr>
          <a:lstStyle/>
          <a:p>
            <a:pPr algn="ctr"/>
            <a:r>
              <a:rPr lang="en-GB" sz="2400" b="1" dirty="0">
                <a:latin typeface="Malgun Gothic" panose="020B0503020000020004" pitchFamily="34" charset="-127"/>
                <a:ea typeface="Malgun Gothic" panose="020B0503020000020004" pitchFamily="34" charset="-127"/>
              </a:rPr>
              <a:t>- JOSHUA -</a:t>
            </a:r>
            <a:endParaRPr lang="en-GB" sz="4000" b="1"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642447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09BB93A-D98A-202C-89F5-20551116BF6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8C653B6-DE10-24A6-B199-0F4C1BF37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49" y="0"/>
            <a:ext cx="3357401" cy="6858000"/>
          </a:xfrm>
          <a:prstGeom prst="rect">
            <a:avLst/>
          </a:prstGeom>
        </p:spPr>
      </p:pic>
      <p:sp>
        <p:nvSpPr>
          <p:cNvPr id="4" name="TextBox 3">
            <a:extLst>
              <a:ext uri="{FF2B5EF4-FFF2-40B4-BE49-F238E27FC236}">
                <a16:creationId xmlns:a16="http://schemas.microsoft.com/office/drawing/2014/main" id="{DEE07DE3-06CF-97D0-8006-D2E9D2B28092}"/>
              </a:ext>
            </a:extLst>
          </p:cNvPr>
          <p:cNvSpPr txBox="1"/>
          <p:nvPr/>
        </p:nvSpPr>
        <p:spPr>
          <a:xfrm>
            <a:off x="3371850" y="9525"/>
            <a:ext cx="8820150" cy="6546916"/>
          </a:xfrm>
          <a:prstGeom prst="rect">
            <a:avLst/>
          </a:prstGeom>
          <a:noFill/>
        </p:spPr>
        <p:txBody>
          <a:bodyPr wrap="square" lIns="360000" tIns="360000" rIns="360000" bIns="180000" rtlCol="0">
            <a:spAutoFit/>
          </a:bodyPr>
          <a:lstStyle/>
          <a:p>
            <a:r>
              <a:rPr lang="en-GB" sz="3600" dirty="0">
                <a:solidFill>
                  <a:schemeClr val="bg2"/>
                </a:solidFill>
              </a:rPr>
              <a:t>To the Nation; A warning of catastrophe: the process of deterioration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Religious apostacy, political foolishness, social immorality</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To the Nation: A message of hope: the process of restoration</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Punishment, appeal to God, mercy, deliverance </a:t>
            </a:r>
          </a:p>
          <a:p>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
        <p:nvSpPr>
          <p:cNvPr id="7" name="TextBox 6">
            <a:extLst>
              <a:ext uri="{FF2B5EF4-FFF2-40B4-BE49-F238E27FC236}">
                <a16:creationId xmlns:a16="http://schemas.microsoft.com/office/drawing/2014/main" id="{04ECDB71-4697-A189-5304-D09ADBC3AE0E}"/>
              </a:ext>
            </a:extLst>
          </p:cNvPr>
          <p:cNvSpPr txBox="1"/>
          <p:nvPr/>
        </p:nvSpPr>
        <p:spPr>
          <a:xfrm>
            <a:off x="0" y="0"/>
            <a:ext cx="3388111" cy="779014"/>
          </a:xfrm>
          <a:prstGeom prst="rect">
            <a:avLst/>
          </a:prstGeom>
          <a:noFill/>
        </p:spPr>
        <p:txBody>
          <a:bodyPr wrap="square" lIns="90000" tIns="360000" rtlCol="0">
            <a:spAutoFit/>
          </a:bodyPr>
          <a:lstStyle/>
          <a:p>
            <a:pPr algn="ctr"/>
            <a:r>
              <a:rPr lang="en-GB" sz="2400" b="1" dirty="0">
                <a:solidFill>
                  <a:schemeClr val="bg1"/>
                </a:solidFill>
                <a:latin typeface="Malgun Gothic" panose="020B0503020000020004" pitchFamily="34" charset="-127"/>
                <a:ea typeface="Malgun Gothic" panose="020B0503020000020004" pitchFamily="34" charset="-127"/>
              </a:rPr>
              <a:t>- JUDGES -</a:t>
            </a:r>
            <a:endParaRPr lang="en-GB" sz="4000" b="1" dirty="0">
              <a:solidFill>
                <a:schemeClr val="bg1"/>
              </a:solidFill>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580222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4D60C59-0B00-D38D-C2BF-1D9D09720932}"/>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D53A077-5CB1-FD3D-EF9E-8E5DDAE748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75" y="0"/>
            <a:ext cx="3347100" cy="6858000"/>
          </a:xfrm>
          <a:prstGeom prst="rect">
            <a:avLst/>
          </a:prstGeom>
        </p:spPr>
      </p:pic>
      <p:sp>
        <p:nvSpPr>
          <p:cNvPr id="4" name="TextBox 3">
            <a:extLst>
              <a:ext uri="{FF2B5EF4-FFF2-40B4-BE49-F238E27FC236}">
                <a16:creationId xmlns:a16="http://schemas.microsoft.com/office/drawing/2014/main" id="{9B0B0976-DC5B-C736-BB58-C1DB3732C166}"/>
              </a:ext>
            </a:extLst>
          </p:cNvPr>
          <p:cNvSpPr txBox="1"/>
          <p:nvPr/>
        </p:nvSpPr>
        <p:spPr>
          <a:xfrm>
            <a:off x="3371850" y="9525"/>
            <a:ext cx="8820150" cy="6639249"/>
          </a:xfrm>
          <a:prstGeom prst="rect">
            <a:avLst/>
          </a:prstGeom>
          <a:noFill/>
        </p:spPr>
        <p:txBody>
          <a:bodyPr wrap="square" lIns="360000" tIns="360000" rIns="360000" bIns="180000" rtlCol="0">
            <a:spAutoFit/>
          </a:bodyPr>
          <a:lstStyle/>
          <a:p>
            <a:r>
              <a:rPr lang="en-GB" sz="3600" dirty="0">
                <a:solidFill>
                  <a:schemeClr val="bg2"/>
                </a:solidFill>
              </a:rPr>
              <a:t>The secret of Faith </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Not dependent on circumstances</a:t>
            </a:r>
          </a:p>
          <a:p>
            <a:pPr marL="457200" indent="-457200">
              <a:buFont typeface="Arial" panose="020B0604020202020204" pitchFamily="34" charset="0"/>
              <a:buChar char="•"/>
            </a:pPr>
            <a:r>
              <a:rPr lang="en-GB" sz="2800" dirty="0">
                <a:solidFill>
                  <a:schemeClr val="bg2"/>
                </a:solidFill>
              </a:rPr>
              <a:t>Depends on humility, choice, action, courage, loyalty</a:t>
            </a: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The value of Faith</a:t>
            </a:r>
          </a:p>
          <a:p>
            <a:endParaRPr lang="en-GB" sz="1400" dirty="0">
              <a:solidFill>
                <a:schemeClr val="bg2"/>
              </a:solidFill>
            </a:endParaRPr>
          </a:p>
          <a:p>
            <a:pPr marL="457200" indent="-457200">
              <a:buFont typeface="Arial" panose="020B0604020202020204" pitchFamily="34" charset="0"/>
              <a:buChar char="•"/>
            </a:pPr>
            <a:r>
              <a:rPr lang="en-GB" sz="2800" dirty="0">
                <a:solidFill>
                  <a:schemeClr val="bg2"/>
                </a:solidFill>
              </a:rPr>
              <a:t>The basis upon which God can work out his will</a:t>
            </a:r>
          </a:p>
          <a:p>
            <a:pPr marL="457200" indent="-457200">
              <a:buFont typeface="Arial" panose="020B0604020202020204" pitchFamily="34" charset="0"/>
              <a:buChar char="•"/>
            </a:pPr>
            <a:r>
              <a:rPr lang="en-GB" sz="2800" dirty="0">
                <a:solidFill>
                  <a:schemeClr val="bg2"/>
                </a:solidFill>
              </a:rPr>
              <a:t>The basis upon which man can work out his salvation</a:t>
            </a:r>
          </a:p>
          <a:p>
            <a:pPr marL="457200" indent="-457200">
              <a:buFont typeface="Arial" panose="020B0604020202020204" pitchFamily="34" charset="0"/>
              <a:buChar char="•"/>
            </a:pPr>
            <a:r>
              <a:rPr lang="en-GB" sz="2800" dirty="0">
                <a:solidFill>
                  <a:schemeClr val="bg2"/>
                </a:solidFill>
              </a:rPr>
              <a:t>Will be fully known in the life to come</a:t>
            </a:r>
          </a:p>
          <a:p>
            <a:endParaRPr lang="en-GB" sz="3600" dirty="0">
              <a:solidFill>
                <a:schemeClr val="bg2"/>
              </a:solidFill>
            </a:endParaRPr>
          </a:p>
          <a:p>
            <a:pPr marL="457200" indent="-457200">
              <a:buFont typeface="Arial" panose="020B0604020202020204" pitchFamily="34" charset="0"/>
              <a:buChar char="•"/>
            </a:pPr>
            <a:endParaRPr lang="en-GB" sz="2800" dirty="0">
              <a:solidFill>
                <a:schemeClr val="bg2"/>
              </a:solidFill>
            </a:endParaRPr>
          </a:p>
          <a:p>
            <a:r>
              <a:rPr lang="en-GB" sz="3600" dirty="0">
                <a:solidFill>
                  <a:schemeClr val="bg2"/>
                </a:solidFill>
              </a:rPr>
              <a:t> </a:t>
            </a:r>
          </a:p>
        </p:txBody>
      </p:sp>
      <p:sp>
        <p:nvSpPr>
          <p:cNvPr id="2" name="TextBox 1">
            <a:extLst>
              <a:ext uri="{FF2B5EF4-FFF2-40B4-BE49-F238E27FC236}">
                <a16:creationId xmlns:a16="http://schemas.microsoft.com/office/drawing/2014/main" id="{C3AB3587-FE5D-F7A4-135B-D6F2083C58D3}"/>
              </a:ext>
            </a:extLst>
          </p:cNvPr>
          <p:cNvSpPr txBox="1"/>
          <p:nvPr/>
        </p:nvSpPr>
        <p:spPr>
          <a:xfrm>
            <a:off x="0" y="0"/>
            <a:ext cx="3388111" cy="781922"/>
          </a:xfrm>
          <a:prstGeom prst="rect">
            <a:avLst/>
          </a:prstGeom>
          <a:noFill/>
        </p:spPr>
        <p:txBody>
          <a:bodyPr wrap="square" lIns="90000" tIns="180000" rtlCol="0">
            <a:spAutoFit/>
          </a:bodyPr>
          <a:lstStyle/>
          <a:p>
            <a:pPr algn="ctr"/>
            <a:r>
              <a:rPr lang="en-GB" sz="2400" b="1" dirty="0">
                <a:latin typeface="Malgun Gothic" panose="020B0503020000020004" pitchFamily="34" charset="-127"/>
                <a:ea typeface="Malgun Gothic" panose="020B0503020000020004" pitchFamily="34" charset="-127"/>
              </a:rPr>
              <a:t>- RUTH -</a:t>
            </a:r>
          </a:p>
          <a:p>
            <a:pPr algn="ctr"/>
            <a:r>
              <a:rPr lang="en-GB" sz="1200" b="1" dirty="0">
                <a:latin typeface="Malgun Gothic" panose="020B0503020000020004" pitchFamily="34" charset="-127"/>
                <a:ea typeface="Malgun Gothic" panose="020B0503020000020004" pitchFamily="34" charset="-127"/>
              </a:rPr>
              <a:t>FAITH AND FAITHLESSNESS</a:t>
            </a:r>
            <a:endParaRPr lang="en-GB" sz="2000" b="1" dirty="0">
              <a:latin typeface="Malgun Gothic" panose="020B0503020000020004" pitchFamily="34" charset="-127"/>
              <a:ea typeface="Malgun Gothic" panose="020B0503020000020004" pitchFamily="34" charset="-127"/>
            </a:endParaRPr>
          </a:p>
        </p:txBody>
      </p:sp>
    </p:spTree>
    <p:extLst>
      <p:ext uri="{BB962C8B-B14F-4D97-AF65-F5344CB8AC3E}">
        <p14:creationId xmlns:p14="http://schemas.microsoft.com/office/powerpoint/2010/main" val="6979839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5734</Words>
  <Application>Microsoft Office PowerPoint</Application>
  <PresentationFormat>Widescreen</PresentationFormat>
  <Paragraphs>739</Paragraphs>
  <Slides>65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65</vt:i4>
      </vt:variant>
    </vt:vector>
  </HeadingPairs>
  <TitlesOfParts>
    <vt:vector size="70" baseType="lpstr">
      <vt:lpstr>Malgun Gothic</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Jonathan Verdon-Smith</dc:creator>
  <cp:lastModifiedBy>Jonathan Verdon-Smith</cp:lastModifiedBy>
  <cp:revision>120</cp:revision>
  <dcterms:created xsi:type="dcterms:W3CDTF">2025-02-18T07:09:17Z</dcterms:created>
  <dcterms:modified xsi:type="dcterms:W3CDTF">2025-03-28T07:33:07Z</dcterms:modified>
</cp:coreProperties>
</file>